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6.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8.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1" r:id="rId6"/>
    <p:sldMasterId id="2147483706" r:id="rId7"/>
    <p:sldMasterId id="2147483729" r:id="rId8"/>
    <p:sldMasterId id="2147483752" r:id="rId9"/>
    <p:sldMasterId id="2147483764" r:id="rId10"/>
    <p:sldMasterId id="2147483769" r:id="rId11"/>
    <p:sldMasterId id="2147483792" r:id="rId12"/>
  </p:sldMasterIdLst>
  <p:notesMasterIdLst>
    <p:notesMasterId r:id="rId29"/>
  </p:notesMasterIdLst>
  <p:handoutMasterIdLst>
    <p:handoutMasterId r:id="rId30"/>
  </p:handoutMasterIdLst>
  <p:sldIdLst>
    <p:sldId id="322" r:id="rId13"/>
    <p:sldId id="259" r:id="rId14"/>
    <p:sldId id="317" r:id="rId15"/>
    <p:sldId id="318" r:id="rId16"/>
    <p:sldId id="319" r:id="rId17"/>
    <p:sldId id="320" r:id="rId18"/>
    <p:sldId id="321" r:id="rId19"/>
    <p:sldId id="310" r:id="rId20"/>
    <p:sldId id="311" r:id="rId21"/>
    <p:sldId id="312" r:id="rId22"/>
    <p:sldId id="323" r:id="rId23"/>
    <p:sldId id="324" r:id="rId24"/>
    <p:sldId id="313" r:id="rId25"/>
    <p:sldId id="298" r:id="rId26"/>
    <p:sldId id="299" r:id="rId27"/>
    <p:sldId id="325" r:id="rId2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49">
          <p15:clr>
            <a:srgbClr val="A4A3A4"/>
          </p15:clr>
        </p15:guide>
      </p15:sldGuideLst>
    </p:ext>
    <p:ext uri="{2D200454-40CA-4A62-9FC3-DE9A4176ACB9}">
      <p15:notesGuideLst xmlns="" xmlns:p15="http://schemas.microsoft.com/office/powerpoint/2012/main">
        <p15:guide id="1" orient="horz" pos="2800">
          <p15:clr>
            <a:srgbClr val="A4A3A4"/>
          </p15:clr>
        </p15:guide>
        <p15:guide id="2" pos="117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nod V Satpute" initials="VVS" lastIdx="1" clrIdx="0"/>
  <p:cmAuthor id="1" name="Arora, Kavita" initials="AK" lastIdx="3" clrIdx="1">
    <p:extLst>
      <p:ext uri="{19B8F6BF-5375-455C-9EA6-DF929625EA0E}">
        <p15:presenceInfo xmlns="" xmlns:p15="http://schemas.microsoft.com/office/powerpoint/2012/main" userId="S-1-5-21-1531082355-734649621-3782574898-2293609" providerId="AD"/>
      </p:ext>
    </p:extLst>
  </p:cmAuthor>
  <p:cmAuthor id="2" name="Acharya, Tanmaya" initials="AT" lastIdx="3" clrIdx="2">
    <p:extLst>
      <p:ext uri="{19B8F6BF-5375-455C-9EA6-DF929625EA0E}">
        <p15:presenceInfo xmlns="" xmlns:p15="http://schemas.microsoft.com/office/powerpoint/2012/main" userId="S-1-5-21-1531082355-734649621-3782574898-23073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78470" autoAdjust="0"/>
  </p:normalViewPr>
  <p:slideViewPr>
    <p:cSldViewPr snapToGrid="0" showGuides="1">
      <p:cViewPr>
        <p:scale>
          <a:sx n="63" d="100"/>
          <a:sy n="63" d="100"/>
        </p:scale>
        <p:origin x="-1554" y="-72"/>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70" d="100"/>
          <a:sy n="70" d="100"/>
        </p:scale>
        <p:origin x="1380" y="-528"/>
      </p:cViewPr>
      <p:guideLst>
        <p:guide orient="horz" pos="2800"/>
        <p:guide pos="117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dirty="0"/>
              <a:t>Page XX-#</a:t>
            </a: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49438" y="720725"/>
            <a:ext cx="4800600" cy="3600450"/>
          </a:xfrm>
          <a:prstGeom prst="rect">
            <a:avLst/>
          </a:prstGeom>
          <a:noFill/>
          <a:ln w="12700">
            <a:solidFill>
              <a:prstClr val="black"/>
            </a:solidFill>
          </a:ln>
        </p:spPr>
        <p:txBody>
          <a:bodyPr vert="horz" lIns="96661" tIns="48331" rIns="96661" bIns="48331" rtlCol="0" anchor="ctr"/>
          <a:lstStyle/>
          <a:p>
            <a:r>
              <a:rPr lang="en-US" dirty="0"/>
              <a:t>text</a:t>
            </a:r>
          </a:p>
        </p:txBody>
      </p:sp>
      <p:sp>
        <p:nvSpPr>
          <p:cNvPr id="5" name="Notes Placeholder 4"/>
          <p:cNvSpPr>
            <a:spLocks noGrp="1"/>
          </p:cNvSpPr>
          <p:nvPr>
            <p:ph type="body" sz="quarter" idx="3"/>
          </p:nvPr>
        </p:nvSpPr>
        <p:spPr>
          <a:xfrm>
            <a:off x="1850401" y="4447617"/>
            <a:ext cx="4796059" cy="4320540"/>
          </a:xfrm>
          <a:prstGeom prst="rect">
            <a:avLst/>
          </a:prstGeom>
        </p:spPr>
        <p:txBody>
          <a:bodyPr vert="horz" lIns="96661" tIns="48331" rIns="96661" bIns="4833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584960" y="540068"/>
            <a:ext cx="0" cy="8401050"/>
          </a:xfrm>
          <a:prstGeom prst="line">
            <a:avLst/>
          </a:prstGeom>
          <a:noFill/>
          <a:ln w="9525">
            <a:solidFill>
              <a:schemeClr val="tx1"/>
            </a:solidFill>
            <a:round/>
            <a:headEnd/>
            <a:tailEnd/>
          </a:ln>
          <a:effectLst/>
        </p:spPr>
        <p:txBody>
          <a:bodyPr lIns="96661" tIns="48331" rIns="96661" bIns="48331"/>
          <a:lstStyle/>
          <a:p>
            <a:endParaRPr lang="en-US" dirty="0"/>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Core Java 8 and Development Tools                                   </a:t>
            </a:r>
            <a:r>
              <a:rPr lang="en-US" sz="1200" baseline="0" dirty="0">
                <a:latin typeface="Arial" pitchFamily="34" charset="0"/>
                <a:cs typeface="Arial" pitchFamily="34" charset="0"/>
              </a:rPr>
              <a:t>           </a:t>
            </a:r>
            <a:r>
              <a:rPr lang="en-US" sz="1200" dirty="0">
                <a:latin typeface="Arial" pitchFamily="34" charset="0"/>
                <a:cs typeface="Arial" pitchFamily="34" charset="0"/>
              </a:rPr>
              <a:t>Advanced</a:t>
            </a:r>
            <a:r>
              <a:rPr lang="en-US" sz="1200" baseline="0" dirty="0">
                <a:latin typeface="Arial" pitchFamily="34" charset="0"/>
                <a:cs typeface="Arial" pitchFamily="34" charset="0"/>
              </a:rPr>
              <a:t> Testing Concepts</a:t>
            </a:r>
            <a:endParaRPr lang="en-US" sz="1200" dirty="0">
              <a:latin typeface="Arial" pitchFamily="34" charset="0"/>
              <a:cs typeface="Arial" pitchFamily="34" charset="0"/>
            </a:endParaRPr>
          </a:p>
        </p:txBody>
      </p:sp>
      <p:sp>
        <p:nvSpPr>
          <p:cNvPr id="12" name="Rectangle 14"/>
          <p:cNvSpPr>
            <a:spLocks noChangeArrowheads="1"/>
          </p:cNvSpPr>
          <p:nvPr/>
        </p:nvSpPr>
        <p:spPr bwMode="auto">
          <a:xfrm>
            <a:off x="3817539" y="8788595"/>
            <a:ext cx="2946699" cy="341758"/>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a:latin typeface="Arial" pitchFamily="34" charset="0"/>
                <a:cs typeface="Arial" pitchFamily="34" charset="0"/>
              </a:rPr>
              <a:t>		 Page 18-</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a:latin typeface="Arial"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849438" y="720725"/>
            <a:ext cx="4800600" cy="3600450"/>
          </a:xfrm>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0261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1" name="Rectangle 3"/>
          <p:cNvSpPr>
            <a:spLocks noGrp="1" noChangeArrowheads="1"/>
          </p:cNvSpPr>
          <p:nvPr>
            <p:ph type="body" idx="1"/>
          </p:nvPr>
        </p:nvSpPr>
        <p:spPr/>
        <p:txBody>
          <a:bodyPr/>
          <a:lstStyle/>
          <a:p>
            <a:r>
              <a:rPr lang="en-US" dirty="0"/>
              <a:t>Testing with JUnit – Isolated Testing:</a:t>
            </a:r>
          </a:p>
          <a:p>
            <a:r>
              <a:rPr lang="en-US" dirty="0"/>
              <a:t>Mock Objects in JUnit:</a:t>
            </a:r>
          </a:p>
          <a:p>
            <a:r>
              <a:rPr lang="en-US" dirty="0"/>
              <a:t>Other mock frameworks available are DynaMock and JMock.</a:t>
            </a:r>
          </a:p>
          <a:p>
            <a:r>
              <a:rPr lang="en-US" dirty="0"/>
              <a:t>In this course, we have a simple demo to understand representation of mock objects using EasyMock. Here we do not go into much details of EasyMock. However, you need easymock.jar in your classpath.</a:t>
            </a:r>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174002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1" name="Rectangle 3"/>
          <p:cNvSpPr>
            <a:spLocks noGrp="1" noChangeArrowheads="1"/>
          </p:cNvSpPr>
          <p:nvPr>
            <p:ph type="body" idx="1"/>
          </p:nvPr>
        </p:nvSpPr>
        <p:spPr/>
        <p:txBody>
          <a:bodyPr/>
          <a:lstStyle/>
          <a:p>
            <a:r>
              <a:rPr lang="en-US" sz="1000" b="0" i="0" kern="1200" dirty="0">
                <a:solidFill>
                  <a:schemeClr val="tx1"/>
                </a:solidFill>
                <a:effectLst/>
                <a:latin typeface="Arial" pitchFamily="34" charset="0"/>
                <a:ea typeface="+mn-ea"/>
                <a:cs typeface="Arial" pitchFamily="34" charset="0"/>
              </a:rPr>
              <a:t>The </a:t>
            </a:r>
            <a:r>
              <a:rPr lang="en-US" dirty="0"/>
              <a:t>createNiceMock()</a:t>
            </a:r>
            <a:r>
              <a:rPr lang="en-US" sz="1000" b="0" i="0" kern="1200" dirty="0">
                <a:solidFill>
                  <a:schemeClr val="tx1"/>
                </a:solidFill>
                <a:effectLst/>
                <a:latin typeface="Arial" pitchFamily="34" charset="0"/>
                <a:ea typeface="+mn-ea"/>
                <a:cs typeface="Arial" pitchFamily="34" charset="0"/>
              </a:rPr>
              <a:t> method creates a mock which returns default values for methods which are not overidden. </a:t>
            </a:r>
          </a:p>
          <a:p>
            <a:endParaRPr lang="en-US" sz="1000" b="0" i="0" kern="1200" dirty="0">
              <a:solidFill>
                <a:schemeClr val="tx1"/>
              </a:solidFill>
              <a:effectLst/>
              <a:latin typeface="Arial" pitchFamily="34" charset="0"/>
              <a:ea typeface="+mn-ea"/>
              <a:cs typeface="Arial" pitchFamily="34" charset="0"/>
            </a:endParaRPr>
          </a:p>
          <a:p>
            <a:r>
              <a:rPr lang="en-US" sz="1000" b="1" kern="1200" dirty="0">
                <a:solidFill>
                  <a:schemeClr val="tx1"/>
                </a:solidFill>
                <a:latin typeface="Arial" pitchFamily="34" charset="0"/>
                <a:ea typeface="+mn-ea"/>
                <a:cs typeface="Arial" pitchFamily="34" charset="0"/>
              </a:rPr>
              <a:t>import org.easymock.EasyMock;</a:t>
            </a:r>
          </a:p>
          <a:p>
            <a:r>
              <a:rPr lang="en-US" sz="1000" b="1" kern="1200" dirty="0">
                <a:solidFill>
                  <a:schemeClr val="tx1"/>
                </a:solidFill>
                <a:latin typeface="Arial" pitchFamily="34" charset="0"/>
                <a:ea typeface="+mn-ea"/>
                <a:cs typeface="Arial" pitchFamily="34" charset="0"/>
              </a:rPr>
              <a:t>import org.junit.Before;</a:t>
            </a:r>
          </a:p>
          <a:p>
            <a:r>
              <a:rPr lang="en-US" sz="1000" b="1" kern="1200" dirty="0">
                <a:solidFill>
                  <a:schemeClr val="tx1"/>
                </a:solidFill>
                <a:latin typeface="Arial" pitchFamily="34" charset="0"/>
                <a:ea typeface="+mn-ea"/>
                <a:cs typeface="Arial" pitchFamily="34" charset="0"/>
              </a:rPr>
              <a:t>import org.junit.Test;</a:t>
            </a:r>
          </a:p>
          <a:p>
            <a:endParaRPr lang="en-US" sz="1000" kern="1200" dirty="0">
              <a:solidFill>
                <a:schemeClr val="tx1"/>
              </a:solidFill>
              <a:latin typeface="Arial" pitchFamily="34" charset="0"/>
              <a:ea typeface="+mn-ea"/>
              <a:cs typeface="Arial" pitchFamily="34" charset="0"/>
            </a:endParaRPr>
          </a:p>
          <a:p>
            <a:r>
              <a:rPr lang="en-US" sz="1000" b="1" kern="1200" dirty="0">
                <a:solidFill>
                  <a:schemeClr val="tx1"/>
                </a:solidFill>
                <a:latin typeface="Arial" pitchFamily="34" charset="0"/>
                <a:ea typeface="+mn-ea"/>
                <a:cs typeface="Arial" pitchFamily="34" charset="0"/>
              </a:rPr>
              <a:t>public class LoginTest {</a:t>
            </a:r>
          </a:p>
          <a:p>
            <a:r>
              <a:rPr lang="en-US" sz="1000" b="1" kern="1200" dirty="0">
                <a:solidFill>
                  <a:schemeClr val="tx1"/>
                </a:solidFill>
                <a:latin typeface="Arial" pitchFamily="34" charset="0"/>
                <a:ea typeface="+mn-ea"/>
                <a:cs typeface="Arial" pitchFamily="34" charset="0"/>
              </a:rPr>
              <a:t>private LoginServiceImpl service;</a:t>
            </a:r>
          </a:p>
          <a:p>
            <a:r>
              <a:rPr lang="en-US" sz="1000" b="1" kern="1200" dirty="0">
                <a:solidFill>
                  <a:schemeClr val="tx1"/>
                </a:solidFill>
                <a:latin typeface="Arial" pitchFamily="34" charset="0"/>
                <a:ea typeface="+mn-ea"/>
                <a:cs typeface="Arial" pitchFamily="34" charset="0"/>
              </a:rPr>
              <a:t>private UserDAO mockDao;</a:t>
            </a:r>
          </a:p>
          <a:p>
            <a:endParaRPr lang="en-US" sz="1000" kern="1200" dirty="0">
              <a:solidFill>
                <a:schemeClr val="tx1"/>
              </a:solidFill>
              <a:latin typeface="Arial" pitchFamily="34" charset="0"/>
              <a:ea typeface="+mn-ea"/>
              <a:cs typeface="Arial" pitchFamily="34" charset="0"/>
            </a:endParaRPr>
          </a:p>
          <a:p>
            <a:r>
              <a:rPr lang="en-US" sz="1000" kern="1200" dirty="0">
                <a:solidFill>
                  <a:schemeClr val="tx1"/>
                </a:solidFill>
                <a:latin typeface="Arial" pitchFamily="34" charset="0"/>
                <a:ea typeface="+mn-ea"/>
                <a:cs typeface="Arial" pitchFamily="34" charset="0"/>
              </a:rPr>
              <a:t>@Before</a:t>
            </a:r>
          </a:p>
          <a:p>
            <a:r>
              <a:rPr lang="en-US" sz="1000" b="1" kern="1200" dirty="0">
                <a:solidFill>
                  <a:schemeClr val="tx1"/>
                </a:solidFill>
                <a:latin typeface="Arial" pitchFamily="34" charset="0"/>
                <a:ea typeface="+mn-ea"/>
                <a:cs typeface="Arial" pitchFamily="34" charset="0"/>
              </a:rPr>
              <a:t>public void setup() {</a:t>
            </a:r>
          </a:p>
          <a:p>
            <a:r>
              <a:rPr lang="en-US" sz="1000" kern="1200" dirty="0">
                <a:solidFill>
                  <a:schemeClr val="tx1"/>
                </a:solidFill>
                <a:latin typeface="Arial" pitchFamily="34" charset="0"/>
                <a:ea typeface="+mn-ea"/>
                <a:cs typeface="Arial" pitchFamily="34" charset="0"/>
              </a:rPr>
              <a:t>service = </a:t>
            </a:r>
            <a:r>
              <a:rPr lang="en-US" sz="1000" b="1" kern="1200" dirty="0">
                <a:solidFill>
                  <a:schemeClr val="tx1"/>
                </a:solidFill>
                <a:latin typeface="Arial" pitchFamily="34" charset="0"/>
                <a:ea typeface="+mn-ea"/>
                <a:cs typeface="Arial" pitchFamily="34" charset="0"/>
              </a:rPr>
              <a:t>new LoginServiceImpl();</a:t>
            </a:r>
          </a:p>
          <a:p>
            <a:r>
              <a:rPr lang="en-US" sz="1000" kern="1200" dirty="0">
                <a:solidFill>
                  <a:schemeClr val="tx1"/>
                </a:solidFill>
                <a:latin typeface="Arial" pitchFamily="34" charset="0"/>
                <a:ea typeface="+mn-ea"/>
                <a:cs typeface="Arial" pitchFamily="34" charset="0"/>
              </a:rPr>
              <a:t>mockDao = EasyMock.</a:t>
            </a:r>
            <a:r>
              <a:rPr lang="en-US" sz="1000" i="1" kern="1200" dirty="0">
                <a:solidFill>
                  <a:schemeClr val="tx1"/>
                </a:solidFill>
                <a:latin typeface="Arial" pitchFamily="34" charset="0"/>
                <a:ea typeface="+mn-ea"/>
                <a:cs typeface="Arial" pitchFamily="34" charset="0"/>
              </a:rPr>
              <a:t>createNiceMock(UserDAO.</a:t>
            </a:r>
            <a:r>
              <a:rPr lang="en-US" sz="1000" b="1" i="1" kern="1200" dirty="0">
                <a:solidFill>
                  <a:schemeClr val="tx1"/>
                </a:solidFill>
                <a:latin typeface="Arial" pitchFamily="34" charset="0"/>
                <a:ea typeface="+mn-ea"/>
                <a:cs typeface="Arial" pitchFamily="34" charset="0"/>
              </a:rPr>
              <a:t>class);  // UserDAO</a:t>
            </a:r>
            <a:r>
              <a:rPr lang="en-US" sz="1000" b="1" i="1" kern="1200" baseline="0" dirty="0">
                <a:solidFill>
                  <a:schemeClr val="tx1"/>
                </a:solidFill>
                <a:latin typeface="Arial" pitchFamily="34" charset="0"/>
                <a:ea typeface="+mn-ea"/>
                <a:cs typeface="Arial" pitchFamily="34" charset="0"/>
              </a:rPr>
              <a:t> is an interface</a:t>
            </a:r>
            <a:endParaRPr lang="en-US" sz="1000" b="1" i="1" kern="1200" dirty="0">
              <a:solidFill>
                <a:schemeClr val="tx1"/>
              </a:solidFill>
              <a:latin typeface="Arial" pitchFamily="34" charset="0"/>
              <a:ea typeface="+mn-ea"/>
              <a:cs typeface="Arial" pitchFamily="34" charset="0"/>
            </a:endParaRPr>
          </a:p>
          <a:p>
            <a:r>
              <a:rPr lang="en-US" sz="1000" kern="1200" dirty="0">
                <a:solidFill>
                  <a:schemeClr val="tx1"/>
                </a:solidFill>
                <a:latin typeface="Arial" pitchFamily="34" charset="0"/>
                <a:ea typeface="+mn-ea"/>
                <a:cs typeface="Arial" pitchFamily="34" charset="0"/>
              </a:rPr>
              <a:t>service.setUserDao(mockDao);</a:t>
            </a:r>
          </a:p>
          <a:p>
            <a:r>
              <a:rPr lang="en-US" sz="1000" kern="1200" dirty="0">
                <a:solidFill>
                  <a:schemeClr val="tx1"/>
                </a:solidFill>
                <a:latin typeface="Arial" pitchFamily="34" charset="0"/>
                <a:ea typeface="+mn-ea"/>
                <a:cs typeface="Arial" pitchFamily="34" charset="0"/>
              </a:rPr>
              <a:t>}</a:t>
            </a:r>
            <a:endParaRPr lang="en-US" dirty="0"/>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3826912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1" name="Rectangle 3"/>
          <p:cNvSpPr>
            <a:spLocks noGrp="1" noChangeArrowheads="1"/>
          </p:cNvSpPr>
          <p:nvPr>
            <p:ph type="body" idx="1"/>
          </p:nvPr>
        </p:nvSpPr>
        <p:spPr/>
        <p:txBody>
          <a:bodyPr/>
          <a:lstStyle/>
          <a:p>
            <a:r>
              <a:rPr lang="en-US" sz="1000" b="0" i="0" kern="1200" dirty="0">
                <a:solidFill>
                  <a:schemeClr val="tx1"/>
                </a:solidFill>
                <a:effectLst/>
                <a:latin typeface="Arial" pitchFamily="34" charset="0"/>
                <a:ea typeface="+mn-ea"/>
                <a:cs typeface="Arial" pitchFamily="34" charset="0"/>
              </a:rPr>
              <a:t>The </a:t>
            </a:r>
            <a:r>
              <a:rPr lang="en-US" dirty="0"/>
              <a:t>times()</a:t>
            </a:r>
            <a:r>
              <a:rPr lang="en-US" sz="1000" b="0" i="0" kern="1200" dirty="0">
                <a:solidFill>
                  <a:schemeClr val="tx1"/>
                </a:solidFill>
                <a:effectLst/>
                <a:latin typeface="Arial" pitchFamily="34" charset="0"/>
                <a:ea typeface="+mn-ea"/>
                <a:cs typeface="Arial" pitchFamily="34" charset="0"/>
              </a:rPr>
              <a:t> method defines how often the Mock object will be called.</a:t>
            </a:r>
            <a:endParaRPr lang="en-US" sz="1000" kern="1200" dirty="0">
              <a:solidFill>
                <a:schemeClr val="tx1"/>
              </a:solidFill>
              <a:latin typeface="Arial" pitchFamily="34" charset="0"/>
              <a:ea typeface="+mn-ea"/>
              <a:cs typeface="Arial" pitchFamily="34" charset="0"/>
            </a:endParaRPr>
          </a:p>
          <a:p>
            <a:endParaRPr lang="en-US" sz="1000" kern="1200" dirty="0">
              <a:solidFill>
                <a:schemeClr val="tx1"/>
              </a:solidFill>
              <a:latin typeface="Arial" pitchFamily="34" charset="0"/>
              <a:ea typeface="+mn-ea"/>
              <a:cs typeface="Arial" pitchFamily="34" charset="0"/>
            </a:endParaRPr>
          </a:p>
          <a:p>
            <a:r>
              <a:rPr lang="en-US" sz="1000" kern="1200" dirty="0">
                <a:solidFill>
                  <a:schemeClr val="tx1"/>
                </a:solidFill>
                <a:latin typeface="Arial" pitchFamily="34" charset="0"/>
                <a:ea typeface="+mn-ea"/>
                <a:cs typeface="Arial" pitchFamily="34" charset="0"/>
              </a:rPr>
              <a:t>@Test</a:t>
            </a:r>
          </a:p>
          <a:p>
            <a:r>
              <a:rPr lang="en-US" sz="1000" b="1" kern="1200" dirty="0">
                <a:solidFill>
                  <a:schemeClr val="tx1"/>
                </a:solidFill>
                <a:latin typeface="Arial" pitchFamily="34" charset="0"/>
                <a:ea typeface="+mn-ea"/>
                <a:cs typeface="Arial" pitchFamily="34" charset="0"/>
              </a:rPr>
              <a:t>public void testLogin(){</a:t>
            </a:r>
          </a:p>
          <a:p>
            <a:r>
              <a:rPr lang="en-US" sz="1000" kern="1200" dirty="0">
                <a:solidFill>
                  <a:schemeClr val="tx1"/>
                </a:solidFill>
                <a:latin typeface="Arial" pitchFamily="34" charset="0"/>
                <a:ea typeface="+mn-ea"/>
                <a:cs typeface="Arial" pitchFamily="34" charset="0"/>
              </a:rPr>
              <a:t>User user = </a:t>
            </a:r>
            <a:r>
              <a:rPr lang="en-US" sz="1000" b="1" kern="1200" dirty="0">
                <a:solidFill>
                  <a:schemeClr val="tx1"/>
                </a:solidFill>
                <a:latin typeface="Arial" pitchFamily="34" charset="0"/>
                <a:ea typeface="+mn-ea"/>
                <a:cs typeface="Arial" pitchFamily="34" charset="0"/>
              </a:rPr>
              <a:t>new User();</a:t>
            </a:r>
          </a:p>
          <a:p>
            <a:r>
              <a:rPr lang="en-US" sz="1000" kern="1200" dirty="0">
                <a:solidFill>
                  <a:schemeClr val="tx1"/>
                </a:solidFill>
                <a:latin typeface="Arial" pitchFamily="34" charset="0"/>
                <a:ea typeface="+mn-ea"/>
                <a:cs typeface="Arial" pitchFamily="34" charset="0"/>
              </a:rPr>
              <a:t>String username="testusername";</a:t>
            </a:r>
          </a:p>
          <a:p>
            <a:r>
              <a:rPr lang="en-US" sz="1000" kern="1200" dirty="0">
                <a:solidFill>
                  <a:schemeClr val="tx1"/>
                </a:solidFill>
                <a:latin typeface="Arial" pitchFamily="34" charset="0"/>
                <a:ea typeface="+mn-ea"/>
                <a:cs typeface="Arial" pitchFamily="34" charset="0"/>
              </a:rPr>
              <a:t>String password = "testpassword";</a:t>
            </a:r>
          </a:p>
          <a:p>
            <a:r>
              <a:rPr lang="en-US" sz="1000" kern="1200" dirty="0">
                <a:solidFill>
                  <a:schemeClr val="tx1"/>
                </a:solidFill>
                <a:latin typeface="Arial" pitchFamily="34" charset="0"/>
                <a:ea typeface="+mn-ea"/>
                <a:cs typeface="Arial" pitchFamily="34" charset="0"/>
              </a:rPr>
              <a:t>/* expect tells the mock object to expect the method */</a:t>
            </a:r>
          </a:p>
          <a:p>
            <a:r>
              <a:rPr lang="en-US" sz="1000" kern="1200" dirty="0">
                <a:solidFill>
                  <a:schemeClr val="tx1"/>
                </a:solidFill>
                <a:latin typeface="Arial" pitchFamily="34" charset="0"/>
                <a:ea typeface="+mn-ea"/>
                <a:cs typeface="Arial" pitchFamily="34" charset="0"/>
              </a:rPr>
              <a:t>EasyMock.</a:t>
            </a:r>
            <a:r>
              <a:rPr lang="en-US" sz="1000" i="1" kern="1200" dirty="0">
                <a:solidFill>
                  <a:schemeClr val="tx1"/>
                </a:solidFill>
                <a:latin typeface="Arial" pitchFamily="34" charset="0"/>
                <a:ea typeface="+mn-ea"/>
                <a:cs typeface="Arial" pitchFamily="34" charset="0"/>
              </a:rPr>
              <a:t>expect</a:t>
            </a:r>
          </a:p>
          <a:p>
            <a:r>
              <a:rPr lang="en-US" sz="1000" kern="1200" dirty="0">
                <a:solidFill>
                  <a:schemeClr val="tx1"/>
                </a:solidFill>
                <a:latin typeface="Arial" pitchFamily="34" charset="0"/>
                <a:ea typeface="+mn-ea"/>
                <a:cs typeface="Arial" pitchFamily="34" charset="0"/>
              </a:rPr>
              <a:t>(mockDao.loadByUserNameAndPassword(username, password))</a:t>
            </a:r>
          </a:p>
          <a:p>
            <a:r>
              <a:rPr lang="en-US" sz="1000" kern="1200" dirty="0">
                <a:solidFill>
                  <a:schemeClr val="tx1"/>
                </a:solidFill>
                <a:latin typeface="Arial" pitchFamily="34" charset="0"/>
                <a:ea typeface="+mn-ea"/>
                <a:cs typeface="Arial" pitchFamily="34" charset="0"/>
              </a:rPr>
              <a:t>.andReturn(user); //tells mock object what to return after this method is called</a:t>
            </a:r>
          </a:p>
          <a:p>
            <a:endParaRPr lang="en-US" sz="1000" kern="1200" dirty="0">
              <a:solidFill>
                <a:schemeClr val="tx1"/>
              </a:solidFill>
              <a:latin typeface="Arial" pitchFamily="34" charset="0"/>
              <a:ea typeface="+mn-ea"/>
              <a:cs typeface="Arial" pitchFamily="34" charset="0"/>
            </a:endParaRPr>
          </a:p>
          <a:p>
            <a:r>
              <a:rPr lang="en-US" sz="1000" kern="1200" dirty="0">
                <a:solidFill>
                  <a:schemeClr val="tx1"/>
                </a:solidFill>
                <a:latin typeface="Arial" pitchFamily="34" charset="0"/>
                <a:ea typeface="+mn-ea"/>
                <a:cs typeface="Arial" pitchFamily="34" charset="0"/>
              </a:rPr>
              <a:t>/* replay() tells EasyMock : "we are done declaring </a:t>
            </a:r>
          </a:p>
          <a:p>
            <a:r>
              <a:rPr lang="en-US" sz="1000" kern="1200" dirty="0">
                <a:solidFill>
                  <a:schemeClr val="tx1"/>
                </a:solidFill>
                <a:latin typeface="Arial" pitchFamily="34" charset="0"/>
                <a:ea typeface="+mn-ea"/>
                <a:cs typeface="Arial" pitchFamily="34" charset="0"/>
              </a:rPr>
              <a:t> * our expectations. Its time to run what we told you" */</a:t>
            </a:r>
          </a:p>
          <a:p>
            <a:r>
              <a:rPr lang="en-US" sz="1000" kern="1200" dirty="0">
                <a:solidFill>
                  <a:schemeClr val="tx1"/>
                </a:solidFill>
                <a:latin typeface="Arial" pitchFamily="34" charset="0"/>
                <a:ea typeface="+mn-ea"/>
                <a:cs typeface="Arial" pitchFamily="34" charset="0"/>
              </a:rPr>
              <a:t>EasyMock.</a:t>
            </a:r>
            <a:r>
              <a:rPr lang="en-US" sz="1000" i="1" kern="1200" dirty="0">
                <a:solidFill>
                  <a:schemeClr val="tx1"/>
                </a:solidFill>
                <a:latin typeface="Arial" pitchFamily="34" charset="0"/>
                <a:ea typeface="+mn-ea"/>
                <a:cs typeface="Arial" pitchFamily="34" charset="0"/>
              </a:rPr>
              <a:t>replay(mockDao);</a:t>
            </a:r>
          </a:p>
          <a:p>
            <a:endParaRPr lang="en-US" sz="1000" kern="1200" dirty="0">
              <a:solidFill>
                <a:schemeClr val="tx1"/>
              </a:solidFill>
              <a:latin typeface="Arial" pitchFamily="34" charset="0"/>
              <a:ea typeface="+mn-ea"/>
              <a:cs typeface="Arial" pitchFamily="34" charset="0"/>
            </a:endParaRPr>
          </a:p>
          <a:p>
            <a:r>
              <a:rPr lang="en-US" sz="1000" kern="1200" dirty="0">
                <a:solidFill>
                  <a:schemeClr val="tx1"/>
                </a:solidFill>
                <a:latin typeface="Arial" pitchFamily="34" charset="0"/>
                <a:ea typeface="+mn-ea"/>
                <a:cs typeface="Arial" pitchFamily="34" charset="0"/>
              </a:rPr>
              <a:t>/* assertTrue() does two things:</a:t>
            </a:r>
          </a:p>
          <a:p>
            <a:r>
              <a:rPr lang="en-US" sz="1000" kern="1200" dirty="0">
                <a:solidFill>
                  <a:schemeClr val="tx1"/>
                </a:solidFill>
                <a:latin typeface="Arial" pitchFamily="34" charset="0"/>
                <a:ea typeface="+mn-ea"/>
                <a:cs typeface="Arial" pitchFamily="34" charset="0"/>
              </a:rPr>
              <a:t> * 1. executes the code to be tested</a:t>
            </a:r>
          </a:p>
          <a:p>
            <a:r>
              <a:rPr lang="en-US" sz="1000" kern="1200" dirty="0">
                <a:solidFill>
                  <a:schemeClr val="tx1"/>
                </a:solidFill>
                <a:latin typeface="Arial" pitchFamily="34" charset="0"/>
                <a:ea typeface="+mn-ea"/>
                <a:cs typeface="Arial" pitchFamily="34" charset="0"/>
              </a:rPr>
              <a:t> * 2. Tests that the result is true</a:t>
            </a:r>
          </a:p>
          <a:p>
            <a:r>
              <a:rPr lang="en-US" sz="1000" kern="1200" dirty="0">
                <a:solidFill>
                  <a:schemeClr val="tx1"/>
                </a:solidFill>
                <a:latin typeface="Arial" pitchFamily="34" charset="0"/>
                <a:ea typeface="+mn-ea"/>
                <a:cs typeface="Arial" pitchFamily="34" charset="0"/>
              </a:rPr>
              <a:t> */</a:t>
            </a:r>
          </a:p>
          <a:p>
            <a:r>
              <a:rPr lang="en-US" sz="1000" i="1" kern="1200" dirty="0">
                <a:solidFill>
                  <a:schemeClr val="tx1"/>
                </a:solidFill>
                <a:latin typeface="Arial" pitchFamily="34" charset="0"/>
                <a:ea typeface="+mn-ea"/>
                <a:cs typeface="Arial" pitchFamily="34" charset="0"/>
              </a:rPr>
              <a:t>assertTrue(service.login(username, password));</a:t>
            </a:r>
          </a:p>
          <a:p>
            <a:endParaRPr lang="en-US" sz="1000" kern="1200" dirty="0">
              <a:solidFill>
                <a:schemeClr val="tx1"/>
              </a:solidFill>
              <a:latin typeface="Arial" pitchFamily="34" charset="0"/>
              <a:ea typeface="+mn-ea"/>
              <a:cs typeface="Arial" pitchFamily="34" charset="0"/>
            </a:endParaRPr>
          </a:p>
          <a:p>
            <a:r>
              <a:rPr lang="en-US" sz="1000" kern="1200" dirty="0">
                <a:solidFill>
                  <a:schemeClr val="tx1"/>
                </a:solidFill>
                <a:latin typeface="Arial" pitchFamily="34" charset="0"/>
                <a:ea typeface="+mn-ea"/>
                <a:cs typeface="Arial" pitchFamily="34" charset="0"/>
              </a:rPr>
              <a:t>/* verify() : tells EasyMock to validate that </a:t>
            </a:r>
          </a:p>
          <a:p>
            <a:r>
              <a:rPr lang="en-US" sz="1000" kern="1200" dirty="0">
                <a:solidFill>
                  <a:schemeClr val="tx1"/>
                </a:solidFill>
                <a:latin typeface="Arial" pitchFamily="34" charset="0"/>
                <a:ea typeface="+mn-ea"/>
                <a:cs typeface="Arial" pitchFamily="34" charset="0"/>
              </a:rPr>
              <a:t> * all expected method calls were executed and in the correct order */</a:t>
            </a:r>
          </a:p>
          <a:p>
            <a:r>
              <a:rPr lang="en-US" sz="1000" kern="1200" dirty="0">
                <a:solidFill>
                  <a:schemeClr val="tx1"/>
                </a:solidFill>
                <a:latin typeface="Arial" pitchFamily="34" charset="0"/>
                <a:ea typeface="+mn-ea"/>
                <a:cs typeface="Arial" pitchFamily="34" charset="0"/>
              </a:rPr>
              <a:t>EasyMock.</a:t>
            </a:r>
            <a:r>
              <a:rPr lang="en-US" sz="1000" i="1" kern="1200" dirty="0">
                <a:solidFill>
                  <a:schemeClr val="tx1"/>
                </a:solidFill>
                <a:latin typeface="Arial" pitchFamily="34" charset="0"/>
                <a:ea typeface="+mn-ea"/>
                <a:cs typeface="Arial" pitchFamily="34" charset="0"/>
              </a:rPr>
              <a:t>verify(mockDao);</a:t>
            </a:r>
          </a:p>
          <a:p>
            <a:r>
              <a:rPr lang="en-US" sz="1000" kern="1200" dirty="0">
                <a:solidFill>
                  <a:schemeClr val="tx1"/>
                </a:solidFill>
                <a:latin typeface="Arial" pitchFamily="34" charset="0"/>
                <a:ea typeface="+mn-ea"/>
                <a:cs typeface="Arial" pitchFamily="34" charset="0"/>
              </a:rPr>
              <a:t>}</a:t>
            </a:r>
          </a:p>
          <a:p>
            <a:r>
              <a:rPr lang="en-US" sz="1000" kern="1200" dirty="0">
                <a:solidFill>
                  <a:schemeClr val="tx1"/>
                </a:solidFill>
                <a:latin typeface="Arial" pitchFamily="34" charset="0"/>
                <a:ea typeface="+mn-ea"/>
                <a:cs typeface="Arial" pitchFamily="34" charset="0"/>
              </a:rPr>
              <a:t>}</a:t>
            </a:r>
            <a:endParaRPr lang="en-US" dirty="0"/>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2708862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Rectangle 3"/>
          <p:cNvSpPr>
            <a:spLocks noGrp="1" noChangeArrowheads="1"/>
          </p:cNvSpPr>
          <p:nvPr>
            <p:ph type="body" idx="1"/>
          </p:nvPr>
        </p:nvSpPr>
        <p:spPr/>
        <p:txBody>
          <a:bodyPr/>
          <a:lstStyle/>
          <a:p>
            <a:r>
              <a:rPr lang="en-US" dirty="0"/>
              <a:t>Note:</a:t>
            </a:r>
          </a:p>
          <a:p>
            <a:r>
              <a:rPr lang="en-US" dirty="0"/>
              <a:t>Refer to demo.mock package for this demo</a:t>
            </a:r>
          </a:p>
          <a:p>
            <a:r>
              <a:rPr lang="en-US" dirty="0"/>
              <a:t>The UserDAO functionality has to be tested. No concrete implementation of this interface exist. We use a mock object to check the functionality of the method in UserDAO</a:t>
            </a:r>
          </a:p>
          <a:p>
            <a:r>
              <a:rPr lang="en-US" dirty="0"/>
              <a:t>The test depends on the provided methods.</a:t>
            </a:r>
          </a:p>
          <a:p>
            <a:pPr lvl="1"/>
            <a:r>
              <a:rPr lang="en-US" dirty="0"/>
              <a:t>The expect method tells EasyMock to expect certain method with some arguments and return method defines the return value of this method. </a:t>
            </a:r>
          </a:p>
          <a:p>
            <a:pPr lvl="1"/>
            <a:r>
              <a:rPr lang="en-US" dirty="0"/>
              <a:t>The replay method needs to be called to make mock objects available.</a:t>
            </a:r>
          </a:p>
          <a:p>
            <a:pPr lvl="1"/>
            <a:r>
              <a:rPr lang="en-US" dirty="0"/>
              <a:t>The verify method tells EasyMock to validate that all expected method calls were executed and in the correct order</a:t>
            </a:r>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1806189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849438" y="720725"/>
            <a:ext cx="4800600" cy="3600450"/>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2261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49438" y="720725"/>
            <a:ext cx="4800600" cy="3600450"/>
          </a:xfrm>
        </p:spPr>
      </p:sp>
      <p:sp>
        <p:nvSpPr>
          <p:cNvPr id="3" name="Notes Placeholder 2"/>
          <p:cNvSpPr>
            <a:spLocks noGrp="1"/>
          </p:cNvSpPr>
          <p:nvPr>
            <p:ph type="body" idx="1"/>
          </p:nvPr>
        </p:nvSpPr>
        <p:spPr/>
        <p:txBody>
          <a:bodyPr/>
          <a:lstStyle/>
          <a:p>
            <a:endParaRPr lang="en-US" dirty="0"/>
          </a:p>
        </p:txBody>
      </p:sp>
      <p:sp>
        <p:nvSpPr>
          <p:cNvPr id="4" name="TextBox 3"/>
          <p:cNvSpPr txBox="1"/>
          <p:nvPr/>
        </p:nvSpPr>
        <p:spPr>
          <a:xfrm>
            <a:off x="437882" y="1075386"/>
            <a:ext cx="1030310" cy="1323439"/>
          </a:xfrm>
          <a:prstGeom prst="rect">
            <a:avLst/>
          </a:prstGeom>
          <a:noFill/>
        </p:spPr>
        <p:txBody>
          <a:bodyPr wrap="square" rtlCol="0">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1: </a:t>
            </a: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2: </a:t>
            </a:r>
            <a:r>
              <a:rPr lang="en-US" sz="1000" dirty="0" smtClean="0">
                <a:latin typeface="Arial" panose="020B0604020202020204" pitchFamily="34" charset="0"/>
                <a:cs typeface="Arial" panose="020B0604020202020204" pitchFamily="34" charset="0"/>
              </a:rPr>
              <a:t>True</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3655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49438" y="720725"/>
            <a:ext cx="4800600" cy="3600450"/>
          </a:xfrm>
        </p:spPr>
      </p:sp>
      <p:sp>
        <p:nvSpPr>
          <p:cNvPr id="3" name="Notes Placeholder 2"/>
          <p:cNvSpPr>
            <a:spLocks noGrp="1"/>
          </p:cNvSpPr>
          <p:nvPr>
            <p:ph type="body" idx="1"/>
          </p:nvPr>
        </p:nvSpPr>
        <p:spPr/>
        <p:txBody>
          <a:bodyPr/>
          <a:lstStyle/>
          <a:p>
            <a:endParaRPr lang="en-US" dirty="0"/>
          </a:p>
        </p:txBody>
      </p:sp>
      <p:sp>
        <p:nvSpPr>
          <p:cNvPr id="4" name="TextBox 3"/>
          <p:cNvSpPr txBox="1"/>
          <p:nvPr/>
        </p:nvSpPr>
        <p:spPr>
          <a:xfrm>
            <a:off x="437882" y="1075386"/>
            <a:ext cx="1030310" cy="1477328"/>
          </a:xfrm>
          <a:prstGeom prst="rect">
            <a:avLst/>
          </a:prstGeom>
          <a:noFill/>
        </p:spPr>
        <p:txBody>
          <a:bodyPr wrap="square" rtlCol="0">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3</a:t>
            </a:r>
            <a:r>
              <a:rPr lang="en-US" sz="1000" b="1" dirty="0" smtClean="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r>
              <a:rPr lang="en-US" sz="1000" dirty="0" smtClean="0">
                <a:latin typeface="Arial" panose="020B0604020202020204" pitchFamily="34" charset="0"/>
                <a:cs typeface="Arial" panose="020B0604020202020204" pitchFamily="34" charset="0"/>
              </a:rPr>
              <a:t>createNiceMock()</a:t>
            </a: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4</a:t>
            </a:r>
            <a:r>
              <a:rPr lang="en-US" sz="1000" b="1"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True</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0207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lesson covers advanced testing concepts.</a:t>
            </a:r>
          </a:p>
          <a:p>
            <a:endParaRPr lang="en-US" dirty="0"/>
          </a:p>
          <a:p>
            <a:r>
              <a:rPr lang="en-US" dirty="0"/>
              <a:t>Lesson outline: </a:t>
            </a:r>
          </a:p>
          <a:p>
            <a:pPr lvl="1"/>
            <a:endParaRPr lang="en-US" dirty="0"/>
          </a:p>
          <a:p>
            <a:pPr lvl="1"/>
            <a:r>
              <a:rPr lang="en-US" dirty="0" smtClean="0"/>
              <a:t>18.1</a:t>
            </a:r>
            <a:r>
              <a:rPr lang="en-US" dirty="0"/>
              <a:t>: Advanced Testing </a:t>
            </a:r>
            <a:r>
              <a:rPr lang="en-US" dirty="0" smtClean="0"/>
              <a:t>Concepts</a:t>
            </a:r>
          </a:p>
          <a:p>
            <a:pPr lvl="1"/>
            <a:r>
              <a:rPr lang="en-US" dirty="0" smtClean="0"/>
              <a:t>18.2: Mock</a:t>
            </a:r>
            <a:r>
              <a:rPr lang="en-US" baseline="0" dirty="0" smtClean="0"/>
              <a:t> implementation</a:t>
            </a:r>
            <a:endParaRPr lang="en-US" dirty="0"/>
          </a:p>
          <a:p>
            <a:pPr lvl="1"/>
            <a:r>
              <a:rPr lang="en-US" dirty="0" smtClean="0"/>
              <a:t>18.3: </a:t>
            </a:r>
            <a:r>
              <a:rPr lang="en-US" dirty="0"/>
              <a:t>Best practices</a:t>
            </a:r>
          </a:p>
          <a:p>
            <a:endParaRPr lang="en-US" dirty="0"/>
          </a:p>
        </p:txBody>
      </p:sp>
      <p:sp>
        <p:nvSpPr>
          <p:cNvPr id="6" name="Slide Image Placeholder 5"/>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532753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5" name="Rectangle 3"/>
          <p:cNvSpPr>
            <a:spLocks noGrp="1" noChangeArrowheads="1"/>
          </p:cNvSpPr>
          <p:nvPr>
            <p:ph type="body" idx="1"/>
          </p:nvPr>
        </p:nvSpPr>
        <p:spPr/>
        <p:txBody>
          <a:bodyPr/>
          <a:lstStyle/>
          <a:p>
            <a:r>
              <a:rPr lang="en-US" dirty="0"/>
              <a:t>Testing with JUnit – Test Suites:</a:t>
            </a:r>
          </a:p>
          <a:p>
            <a:r>
              <a:rPr lang="en-US" dirty="0"/>
              <a:t>Composing Test into Test Suites:</a:t>
            </a:r>
          </a:p>
          <a:p>
            <a:r>
              <a:rPr lang="en-US" dirty="0"/>
              <a:t>In a software development environment, a collection of test cases that test a software program is called a test suite. The tests in the test suite are normally related. For example: All the tests are testing for mathematical functionality. The test suite runs a collection of test cases. Prior to this version, you create a test suite using an instance of junit.framework.TestSuite. So the code looks as follows:</a:t>
            </a:r>
          </a:p>
          <a:p>
            <a:endParaRPr lang="en-US" dirty="0"/>
          </a:p>
          <a:p>
            <a:endParaRPr lang="en-US" dirty="0"/>
          </a:p>
          <a:p>
            <a:endParaRPr lang="en-US" dirty="0"/>
          </a:p>
          <a:p>
            <a:endParaRPr lang="en-US" dirty="0"/>
          </a:p>
          <a:p>
            <a:endParaRPr lang="en-US" dirty="0"/>
          </a:p>
          <a:p>
            <a:endParaRPr lang="en-US" dirty="0"/>
          </a:p>
          <a:p>
            <a:r>
              <a:rPr lang="en-US" dirty="0"/>
              <a:t> </a:t>
            </a:r>
          </a:p>
          <a:p>
            <a:endParaRPr lang="en-US" dirty="0"/>
          </a:p>
          <a:p>
            <a:endParaRPr lang="en-US" dirty="0"/>
          </a:p>
          <a:p>
            <a:endParaRPr lang="en-US" dirty="0"/>
          </a:p>
          <a:p>
            <a:r>
              <a:rPr lang="en-US" dirty="0"/>
              <a:t>However, the current version of JUnit encourages you to make use of annotations that have been introduced to build a Test Suite.</a:t>
            </a:r>
          </a:p>
          <a:p>
            <a:r>
              <a:rPr lang="en-US" dirty="0"/>
              <a:t>JUnit provides you with:</a:t>
            </a:r>
          </a:p>
          <a:p>
            <a:pPr lvl="1"/>
            <a:r>
              <a:rPr lang="en-US" dirty="0"/>
              <a:t>org.junit.runners.Suite : This class runs a group of test classes. Using this class as a runner lets you manually build a suite containing tests from several classes. To use it, annotate a class with @RunWith and @SuiteClasses.</a:t>
            </a:r>
          </a:p>
        </p:txBody>
      </p:sp>
      <p:sp>
        <p:nvSpPr>
          <p:cNvPr id="264197" name="AutoShape 5"/>
          <p:cNvSpPr>
            <a:spLocks noChangeArrowheads="1"/>
          </p:cNvSpPr>
          <p:nvPr/>
        </p:nvSpPr>
        <p:spPr bwMode="auto">
          <a:xfrm>
            <a:off x="2141861" y="5719327"/>
            <a:ext cx="4253948" cy="1249336"/>
          </a:xfrm>
          <a:prstGeom prst="roundRect">
            <a:avLst>
              <a:gd name="adj" fmla="val 16667"/>
            </a:avLst>
          </a:prstGeom>
          <a:noFill/>
          <a:ln w="19050">
            <a:solidFill>
              <a:schemeClr val="tx1"/>
            </a:solidFill>
            <a:round/>
            <a:headEnd/>
            <a:tailEnd/>
          </a:ln>
          <a:effectLst/>
        </p:spPr>
        <p:txBody>
          <a:bodyPr wrap="none" lIns="92560" tIns="46280" rIns="92560" bIns="46280" anchor="ctr"/>
          <a:lstStyle/>
          <a:p>
            <a:pPr marL="231397" lvl="1"/>
            <a:r>
              <a:rPr lang="en-US" sz="1000" dirty="0">
                <a:latin typeface="Arial" pitchFamily="34" charset="0"/>
                <a:cs typeface="Arial" pitchFamily="34" charset="0"/>
              </a:rPr>
              <a:t>public static TestSuite() </a:t>
            </a:r>
          </a:p>
          <a:p>
            <a:pPr marL="231397" lvl="1"/>
            <a:r>
              <a:rPr lang="en-US" sz="1000" dirty="0">
                <a:latin typeface="Arial" pitchFamily="34" charset="0"/>
                <a:cs typeface="Arial" pitchFamily="34" charset="0"/>
              </a:rPr>
              <a:t>{</a:t>
            </a:r>
          </a:p>
          <a:p>
            <a:pPr marL="231397" lvl="1"/>
            <a:r>
              <a:rPr lang="en-US" sz="1000" dirty="0">
                <a:latin typeface="Arial" pitchFamily="34" charset="0"/>
                <a:cs typeface="Arial" pitchFamily="34" charset="0"/>
              </a:rPr>
              <a:t>   TestSuite RunTests = new TestSuite(); </a:t>
            </a:r>
          </a:p>
          <a:p>
            <a:pPr marL="231397" lvl="1"/>
            <a:r>
              <a:rPr lang="en-US" sz="1000" dirty="0">
                <a:latin typeface="Arial" pitchFamily="34" charset="0"/>
                <a:cs typeface="Arial" pitchFamily="34" charset="0"/>
              </a:rPr>
              <a:t>   RunTests.addTest(new MyTest("testFirstMethod")); </a:t>
            </a:r>
          </a:p>
          <a:p>
            <a:pPr marL="231397" lvl="1"/>
            <a:r>
              <a:rPr lang="en-US" sz="1000" dirty="0">
                <a:latin typeface="Arial" pitchFamily="34" charset="0"/>
                <a:cs typeface="Arial" pitchFamily="34" charset="0"/>
              </a:rPr>
              <a:t>   RunTests.addTest(new MyTest("testSecondMethod")); </a:t>
            </a:r>
          </a:p>
          <a:p>
            <a:pPr marL="231397" lvl="1"/>
            <a:r>
              <a:rPr lang="en-US" sz="1000" dirty="0">
                <a:latin typeface="Arial" pitchFamily="34" charset="0"/>
                <a:cs typeface="Arial" pitchFamily="34" charset="0"/>
              </a:rPr>
              <a:t>   return RunTests;</a:t>
            </a:r>
          </a:p>
          <a:p>
            <a:pPr marL="231397" lvl="1"/>
            <a:r>
              <a:rPr lang="en-US" sz="1000" dirty="0">
                <a:latin typeface="Arial" pitchFamily="34" charset="0"/>
                <a:cs typeface="Arial" pitchFamily="34" charset="0"/>
              </a:rPr>
              <a:t> } </a:t>
            </a:r>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2455768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3" name="Rectangle 3"/>
          <p:cNvSpPr>
            <a:spLocks noGrp="1" noChangeArrowheads="1"/>
          </p:cNvSpPr>
          <p:nvPr>
            <p:ph type="body" idx="1"/>
          </p:nvPr>
        </p:nvSpPr>
        <p:spPr/>
        <p:txBody>
          <a:bodyPr/>
          <a:lstStyle/>
          <a:p>
            <a:r>
              <a:rPr lang="en-US" dirty="0"/>
              <a:t>Testing with JUnit – Test Suites:</a:t>
            </a:r>
          </a:p>
          <a:p>
            <a:r>
              <a:rPr lang="en-US" dirty="0"/>
              <a:t>Composing Test into Test Suites:</a:t>
            </a:r>
          </a:p>
          <a:p>
            <a:r>
              <a:rPr lang="en-US" dirty="0"/>
              <a:t>JUnit provides you with (contd.):</a:t>
            </a:r>
          </a:p>
          <a:p>
            <a:pPr lvl="1"/>
            <a:r>
              <a:rPr lang="en-US" dirty="0"/>
              <a:t>@RunWith : JUnit invokes the class it references to run the tests when this annotation is used instead of the runner that is built into JUnit. In JUnit4.x, suites are built using @RunWith and a custom runner named Suite. The @RunWith is telling JUnit to use org.junit.runner.Suite class. This runner allows you to manually build suite containing tests from many classes. All classes are defined in @Suite.SuiteClasses</a:t>
            </a:r>
          </a:p>
          <a:p>
            <a:pPr lvl="1"/>
            <a:r>
              <a:rPr lang="en-US" dirty="0"/>
              <a:t>@Suite.SuiteClasses : This annotation is used to specify an array of test classes for the  runner. </a:t>
            </a:r>
          </a:p>
          <a:p>
            <a:r>
              <a:rPr lang="en-US" dirty="0"/>
              <a:t>The CalSuite class is simply a place holder for the suite annotations. The @RunWith is the annotation which tells the JUnit runner to use the org.junit.runner.Suite class for running a particular class. The @Suite annotation instructs the suite runner about the test classes which have to be included in this suite and the sequence in which they should be introduced.</a:t>
            </a:r>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1414186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Rectangle 3"/>
          <p:cNvSpPr>
            <a:spLocks noGrp="1" noChangeArrowheads="1"/>
          </p:cNvSpPr>
          <p:nvPr>
            <p:ph type="body" idx="1"/>
          </p:nvPr>
        </p:nvSpPr>
        <p:spPr/>
        <p:txBody>
          <a:bodyPr/>
          <a:lstStyle/>
          <a:p>
            <a:r>
              <a:rPr lang="en-US" dirty="0"/>
              <a:t>Note:</a:t>
            </a:r>
          </a:p>
          <a:p>
            <a:r>
              <a:rPr lang="en-US" dirty="0"/>
              <a:t>TestPersonSuite.java</a:t>
            </a:r>
          </a:p>
          <a:p>
            <a:r>
              <a:rPr lang="en-US" dirty="0"/>
              <a:t>In this demo example, the three classes, namely TestPerson, TestPerson2, and TestPersonFixture, have been put together for execution. The class itself does not have any methods for testing. </a:t>
            </a:r>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3878271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Rectangle 3"/>
          <p:cNvSpPr>
            <a:spLocks noGrp="1" noChangeArrowheads="1"/>
          </p:cNvSpPr>
          <p:nvPr>
            <p:ph type="body" idx="1"/>
          </p:nvPr>
        </p:nvSpPr>
        <p:spPr/>
        <p:txBody>
          <a:bodyPr/>
          <a:lstStyle/>
          <a:p>
            <a:r>
              <a:rPr lang="en-US" dirty="0"/>
              <a:t>Testing with JUnit – Parameterized Tests:</a:t>
            </a:r>
          </a:p>
          <a:p>
            <a:r>
              <a:rPr lang="en-US" dirty="0"/>
              <a:t>Reusing Tests:</a:t>
            </a:r>
          </a:p>
          <a:p>
            <a:r>
              <a:rPr lang="en-US" dirty="0"/>
              <a:t>One of the significant features in JUnit4.x is the ability to run parameterized tests. This feature allows you to run the same test with different data. Essentially it means that you create a generic test, and run it multiple times with different parameters. </a:t>
            </a:r>
          </a:p>
          <a:p>
            <a:r>
              <a:rPr lang="en-US" dirty="0"/>
              <a:t>To create parameterized tests, use the specification as given on the slide.</a:t>
            </a:r>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766875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7" name="Rectangle 3"/>
          <p:cNvSpPr>
            <a:spLocks noGrp="1" noChangeArrowheads="1"/>
          </p:cNvSpPr>
          <p:nvPr>
            <p:ph type="body" idx="1"/>
          </p:nvPr>
        </p:nvSpPr>
        <p:spPr/>
        <p:txBody>
          <a:bodyPr/>
          <a:lstStyle/>
          <a:p>
            <a:r>
              <a:rPr lang="en-US" dirty="0"/>
              <a:t>Testing with JUnit – Parameterized Tests:</a:t>
            </a:r>
          </a:p>
          <a:p>
            <a:r>
              <a:rPr lang="en-US" dirty="0"/>
              <a:t>Reusing Tests:</a:t>
            </a:r>
          </a:p>
          <a:p>
            <a:r>
              <a:rPr lang="en-US" dirty="0"/>
              <a:t>As per the syntax given on the slide, to create parameterized tests annotate: </a:t>
            </a:r>
          </a:p>
          <a:p>
            <a:pPr lvl="1"/>
            <a:r>
              <a:rPr lang="en-US" dirty="0"/>
              <a:t>The class with @RunWith</a:t>
            </a:r>
          </a:p>
          <a:p>
            <a:pPr lvl="1"/>
            <a:r>
              <a:rPr lang="en-US" dirty="0"/>
              <a:t>The method, which returns the collection to be annotated, with @Parameters</a:t>
            </a:r>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934472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5" name="Rectangle 3"/>
          <p:cNvSpPr>
            <a:spLocks noGrp="1" noChangeArrowheads="1"/>
          </p:cNvSpPr>
          <p:nvPr>
            <p:ph type="body" idx="1"/>
          </p:nvPr>
        </p:nvSpPr>
        <p:spPr/>
        <p:txBody>
          <a:bodyPr/>
          <a:lstStyle/>
          <a:p>
            <a:r>
              <a:rPr lang="en-US" dirty="0"/>
              <a:t>Testing with JUnit – Isolated Testing:</a:t>
            </a:r>
          </a:p>
          <a:p>
            <a:r>
              <a:rPr lang="en-US" dirty="0"/>
              <a:t>Testing in Isolation:</a:t>
            </a:r>
          </a:p>
          <a:p>
            <a:r>
              <a:rPr lang="en-US" dirty="0"/>
              <a:t>Unit testing any method should ideally be done in isolation from other methods and it is certainly a nice objective. However, testing in isolation can get difficult in certain scenarios. </a:t>
            </a:r>
          </a:p>
          <a:p>
            <a:r>
              <a:rPr lang="en-US" dirty="0"/>
              <a:t>	For example: The business logic of an application is built into servlet and without running the server you cannot use the functionality. </a:t>
            </a:r>
          </a:p>
          <a:p>
            <a:r>
              <a:rPr lang="en-US" dirty="0"/>
              <a:t>	Hence you need an object that can be used in a test instead of an expensive resource or a difficult resource. That is instead of using a real database, we can use a mock object representing the database. The usage of mock objects allows you to unit test at a fine grained level by allowing you to write unit tests for all methods.</a:t>
            </a:r>
          </a:p>
          <a:p>
            <a:r>
              <a:rPr lang="en-US" dirty="0"/>
              <a:t>Hence while defining a mock object we can say, “a mock object is created to represent an object that your code will be collaborating with”.</a:t>
            </a:r>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4275283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3" name="Rectangle 3"/>
          <p:cNvSpPr>
            <a:spLocks noGrp="1" noChangeArrowheads="1"/>
          </p:cNvSpPr>
          <p:nvPr>
            <p:ph type="body" idx="1"/>
          </p:nvPr>
        </p:nvSpPr>
        <p:spPr/>
        <p:txBody>
          <a:bodyPr/>
          <a:lstStyle/>
          <a:p>
            <a:r>
              <a:rPr lang="en-US" dirty="0"/>
              <a:t>Testing with JUnit – Isolated Testing:</a:t>
            </a:r>
          </a:p>
          <a:p>
            <a:r>
              <a:rPr lang="en-US" dirty="0"/>
              <a:t>Advantages of Using Mock Objects:</a:t>
            </a:r>
          </a:p>
          <a:p>
            <a:r>
              <a:rPr lang="en-US" dirty="0"/>
              <a:t>There are some noticeable benefits of using mock objects:</a:t>
            </a:r>
          </a:p>
          <a:p>
            <a:pPr lvl="1"/>
            <a:r>
              <a:rPr lang="en-US" dirty="0"/>
              <a:t>You can test the code which is not yet written but at the minimum an interface should be available to work with. </a:t>
            </a:r>
          </a:p>
          <a:p>
            <a:pPr lvl="1"/>
            <a:r>
              <a:rPr lang="en-US" dirty="0"/>
              <a:t>Testing in isolation helps teams to test one part of the code independently without waiting for all other parts of the code.</a:t>
            </a:r>
          </a:p>
          <a:p>
            <a:pPr lvl="1"/>
            <a:r>
              <a:rPr lang="en-US" dirty="0"/>
              <a:t>Also you can write focus tests that test only a single method without side effects resulting from other objects that are called from the method. Small focused tests are easy to understand and they do not break when other parts of the code are changed.</a:t>
            </a:r>
          </a:p>
          <a:p>
            <a:pPr lvl="1"/>
            <a:r>
              <a:rPr lang="en-US" dirty="0"/>
              <a:t>Mock Objects replace the objects with which your method under test collaborates, thus offering a layer of isolation. </a:t>
            </a:r>
          </a:p>
          <a:p>
            <a:pPr lvl="1"/>
            <a:r>
              <a:rPr lang="en-US" dirty="0"/>
              <a:t>Mock objects are quite helpful to write a test wherein that part of the code integrates with expensive external resources.</a:t>
            </a:r>
          </a:p>
        </p:txBody>
      </p:sp>
      <p:sp>
        <p:nvSpPr>
          <p:cNvPr id="3" name="Slide Image Placeholder 2"/>
          <p:cNvSpPr>
            <a:spLocks noGrp="1" noRot="1" noChangeAspect="1"/>
          </p:cNvSpPr>
          <p:nvPr>
            <p:ph type="sldImg"/>
          </p:nvPr>
        </p:nvSpPr>
        <p:spPr>
          <a:xfrm>
            <a:off x="1849438" y="720725"/>
            <a:ext cx="4800600" cy="3600450"/>
          </a:xfrm>
        </p:spPr>
      </p:sp>
    </p:spTree>
    <p:extLst>
      <p:ext uri="{BB962C8B-B14F-4D97-AF65-F5344CB8AC3E}">
        <p14:creationId xmlns:p14="http://schemas.microsoft.com/office/powerpoint/2010/main" val="15799501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0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10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1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8.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1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8.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9.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1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9.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8.xml"/><Relationship Id="rId1" Type="http://schemas.openxmlformats.org/officeDocument/2006/relationships/tags" Target="../tags/tag4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4.xml"/><Relationship Id="rId1" Type="http://schemas.openxmlformats.org/officeDocument/2006/relationships/tags" Target="../tags/tag49.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1.emf"/><Relationship Id="rId2" Type="http://schemas.openxmlformats.org/officeDocument/2006/relationships/tags" Target="../tags/tag50.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4.xml"/><Relationship Id="rId4" Type="http://schemas.openxmlformats.org/officeDocument/2006/relationships/tags" Target="../tags/tag5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4.xml"/><Relationship Id="rId1" Type="http://schemas.openxmlformats.org/officeDocument/2006/relationships/tags" Target="../tags/tag5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5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6.xml"/><Relationship Id="rId1" Type="http://schemas.openxmlformats.org/officeDocument/2006/relationships/tags" Target="../tags/tag56.xml"/></Relationships>
</file>

<file path=ppt/slideLayouts/_rels/slideLayout85.xml.rels><?xml version="1.0" encoding="UTF-8" standalone="yes"?>
<Relationships xmlns="http://schemas.openxmlformats.org/package/2006/relationships"><Relationship Id="rId3" Type="http://schemas.openxmlformats.org/officeDocument/2006/relationships/tags" Target="../tags/tag58.xml"/><Relationship Id="rId7" Type="http://schemas.openxmlformats.org/officeDocument/2006/relationships/image" Target="../media/image1.emf"/><Relationship Id="rId2" Type="http://schemas.openxmlformats.org/officeDocument/2006/relationships/tags" Target="../tags/tag57.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slideMaster" Target="../slideMasters/slideMaster6.xml"/><Relationship Id="rId4" Type="http://schemas.openxmlformats.org/officeDocument/2006/relationships/tags" Target="../tags/tag59.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6.xml"/><Relationship Id="rId1" Type="http://schemas.openxmlformats.org/officeDocument/2006/relationships/tags" Target="../tags/tag60.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6.xml"/><Relationship Id="rId1" Type="http://schemas.openxmlformats.org/officeDocument/2006/relationships/tags" Target="../tags/tag6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6.xml"/><Relationship Id="rId1" Type="http://schemas.openxmlformats.org/officeDocument/2006/relationships/tags" Target="../tags/tag6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9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9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73"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1" y="2959928"/>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4"/>
            </p:custDataLst>
          </p:nvPr>
        </p:nvSpPr>
        <p:spPr>
          <a:xfrm>
            <a:off x="4491615" y="4949635"/>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961076946"/>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1"/>
          <a:ext cx="135749" cy="143985"/>
        </p:xfrm>
        <a:graphic>
          <a:graphicData uri="http://schemas.openxmlformats.org/presentationml/2006/ole">
            <mc:AlternateContent xmlns:mc="http://schemas.openxmlformats.org/markup-compatibility/2006">
              <mc:Choice xmlns:v="urn:schemas-microsoft-com:vml" Requires="v">
                <p:oleObj spid="_x0000_s4121"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1135415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4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7"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43804873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69"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7" y="2208394"/>
            <a:ext cx="4155820"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290502"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extLst>
      <p:ext uri="{BB962C8B-B14F-4D97-AF65-F5344CB8AC3E}">
        <p14:creationId xmlns:p14="http://schemas.microsoft.com/office/powerpoint/2010/main" val="191853751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408791" y="4375490"/>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4766260" y="4375490"/>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9799678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12"/>
          <p:cNvPicPr>
            <a:picLocks noChangeAspect="1" noChangeArrowheads="1"/>
          </p:cNvPicPr>
          <p:nvPr userDrawn="1"/>
        </p:nvPicPr>
        <p:blipFill>
          <a:blip r:embed="rId3"/>
          <a:srcRect/>
          <a:stretch>
            <a:fillRect/>
          </a:stretch>
        </p:blipFill>
        <p:spPr bwMode="auto">
          <a:xfrm>
            <a:off x="7315201"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8"/>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515258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93"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2532707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47CD3BC1-A2FE-477B-BC4B-91440EEA7D51}" type="datetimeFigureOut">
              <a:rPr lang="en-US" smtClean="0"/>
              <a:pPr/>
              <a:t>4/4/2018</a:t>
            </a:fld>
            <a:endParaRPr lang="en-US" dirty="0"/>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7350168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 y="1"/>
          <a:ext cx="135749" cy="143985"/>
        </p:xfrm>
        <a:graphic>
          <a:graphicData uri="http://schemas.openxmlformats.org/presentationml/2006/ole">
            <mc:AlternateContent xmlns:mc="http://schemas.openxmlformats.org/markup-compatibility/2006">
              <mc:Choice xmlns:v="urn:schemas-microsoft-com:vml" Requires="v">
                <p:oleObj spid="_x0000_s8217"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280605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6" y="0"/>
            <a:ext cx="5298425" cy="6858000"/>
          </a:xfrm>
          <a:prstGeom prst="rect">
            <a:avLst/>
          </a:prstGeom>
        </p:spPr>
      </p:pic>
      <p:sp>
        <p:nvSpPr>
          <p:cNvPr id="11" name="Title 1"/>
          <p:cNvSpPr>
            <a:spLocks noGrp="1"/>
          </p:cNvSpPr>
          <p:nvPr>
            <p:ph type="ctrTitle" hasCustomPrompt="1"/>
          </p:nvPr>
        </p:nvSpPr>
        <p:spPr>
          <a:xfrm>
            <a:off x="305992" y="3068963"/>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2" y="3932562"/>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5"/>
            <a:ext cx="1714500" cy="510013"/>
          </a:xfrm>
          <a:prstGeom prst="rect">
            <a:avLst/>
          </a:prstGeom>
        </p:spPr>
      </p:pic>
    </p:spTree>
    <p:extLst>
      <p:ext uri="{BB962C8B-B14F-4D97-AF65-F5344CB8AC3E}">
        <p14:creationId xmlns:p14="http://schemas.microsoft.com/office/powerpoint/2010/main" val="1599219508"/>
      </p:ext>
    </p:extLst>
  </p:cSld>
  <p:clrMapOvr>
    <a:masterClrMapping/>
  </p:clrMapOvr>
  <p:hf sldNum="0" hdr="0" dt="0"/>
  <p:extLst mod="1">
    <p:ext uri="{DCECCB84-F9BA-43D5-87BE-67443E8EF086}">
      <p15:sldGuideLst xmlns="" xmlns:p15="http://schemas.microsoft.com/office/powerpoint/2012/main">
        <p15:guide id="4294967295" pos="721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6"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6"/>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2202454037"/>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1"/>
          <a:ext cx="135749" cy="143985"/>
        </p:xfrm>
        <a:graphic>
          <a:graphicData uri="http://schemas.openxmlformats.org/presentationml/2006/ole">
            <mc:AlternateContent xmlns:mc="http://schemas.openxmlformats.org/markup-compatibility/2006">
              <mc:Choice xmlns:v="urn:schemas-microsoft-com:vml" Requires="v">
                <p:oleObj spid="_x0000_s309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8"/>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921036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6"/>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3"/>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34593720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6"/>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3"/>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1386797446"/>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2" y="2606032"/>
            <a:ext cx="5533100" cy="1645943"/>
          </a:xfrm>
          <a:prstGeom prst="rect">
            <a:avLst/>
          </a:prstGeom>
        </p:spPr>
      </p:pic>
    </p:spTree>
    <p:extLst>
      <p:ext uri="{BB962C8B-B14F-4D97-AF65-F5344CB8AC3E}">
        <p14:creationId xmlns:p14="http://schemas.microsoft.com/office/powerpoint/2010/main" val="100776271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6"/>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6"/>
            <a:ext cx="1714500" cy="510013"/>
          </a:xfrm>
          <a:prstGeom prst="rect">
            <a:avLst/>
          </a:prstGeom>
        </p:spPr>
      </p:pic>
    </p:spTree>
    <p:extLst>
      <p:ext uri="{BB962C8B-B14F-4D97-AF65-F5344CB8AC3E}">
        <p14:creationId xmlns:p14="http://schemas.microsoft.com/office/powerpoint/2010/main" val="1072160748"/>
      </p:ext>
    </p:extLst>
  </p:cSld>
  <p:clrMapOvr>
    <a:masterClrMapping/>
  </p:clrMapOvr>
  <p:hf sldNum="0" hdr="0" dt="0"/>
  <p:extLst mod="1">
    <p:ext uri="{DCECCB84-F9BA-43D5-87BE-67443E8EF086}">
      <p15:sldGuideLst xmlns="" xmlns:p15="http://schemas.microsoft.com/office/powerpoint/2012/main">
        <p15:guide id="4294967295" orient="horz" pos="2160">
          <p15:clr>
            <a:srgbClr val="FBAE40"/>
          </p15:clr>
        </p15:guide>
        <p15:guide id="4294967295" pos="4634">
          <p15:clr>
            <a:srgbClr val="FBAE40"/>
          </p15:clr>
        </p15:guide>
        <p15:guide id="4294967295" pos="7219">
          <p15:clr>
            <a:srgbClr val="FBAE40"/>
          </p15:clr>
        </p15:guide>
        <p15:guide id="4294967295" orient="horz" pos="2614">
          <p15:clr>
            <a:srgbClr val="FBAE40"/>
          </p15:clr>
        </p15:guide>
        <p15:guide id="4294967295" orient="horz" pos="3203">
          <p15:clr>
            <a:srgbClr val="FBAE40"/>
          </p15:clr>
        </p15:guide>
        <p15:guide id="4294967295" orient="horz" pos="39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1" y="2959928"/>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5" y="4949635"/>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2570613902"/>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8"/>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4861493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1"/>
          <a:ext cx="135749" cy="143985"/>
        </p:xfrm>
        <a:graphic>
          <a:graphicData uri="http://schemas.openxmlformats.org/presentationml/2006/ole">
            <mc:AlternateContent xmlns:mc="http://schemas.openxmlformats.org/markup-compatibility/2006">
              <mc:Choice xmlns:v="urn:schemas-microsoft-com:vml" Requires="v">
                <p:oleObj spid="_x0000_s922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8"/>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9215720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8" y="1494768"/>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05839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8"/>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9550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8"/>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295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8"/>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8712045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9"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1"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5"/>
            <a:ext cx="1714500" cy="510013"/>
          </a:xfrm>
          <a:prstGeom prst="rect">
            <a:avLst/>
          </a:prstGeom>
        </p:spPr>
      </p:pic>
    </p:spTree>
    <p:extLst>
      <p:ext uri="{BB962C8B-B14F-4D97-AF65-F5344CB8AC3E}">
        <p14:creationId xmlns:p14="http://schemas.microsoft.com/office/powerpoint/2010/main" val="40035190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6937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40937931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6"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6"/>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220413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6" y="916522"/>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80564253"/>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7"/>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0"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5"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3193499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726432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02294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8"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8" y="141287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8"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8"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66429160"/>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0"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0"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0"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0"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0"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0"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0"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0"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1"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71302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8" y="1494768"/>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01666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2"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6"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6"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2"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6"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4"/>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7"/>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554814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8"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8" y="3601842"/>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2"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2"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643998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2"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644477197"/>
      </p:ext>
    </p:extLst>
  </p:cSld>
  <p:clrMapOvr>
    <a:masterClrMapping/>
  </p:clrMapOvr>
  <p:extLst mod="1">
    <p:ext uri="{DCECCB84-F9BA-43D5-87BE-67443E8EF086}">
      <p15:sldGuideLst xmlns=""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2757361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0"/>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0"/>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0"/>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2" y="4231999"/>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8"/>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8"/>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8"/>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0"/>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66985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8834328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6" y="2708278"/>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3" y="2708278"/>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3" y="2708278"/>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8" y="2708278"/>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5"/>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80572689"/>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2"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7"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3"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1"/>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8" y="3332371"/>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4" y="3332371"/>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9"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0"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6"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25753112"/>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7" y="4734098"/>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8" y="294415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1" y="1186059"/>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0"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8" y="1525460"/>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8" y="328412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8" y="5061945"/>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3"/>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1"/>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6"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67723063"/>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56"/>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56"/>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3" y="1903415"/>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56"/>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3" y="4379456"/>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05850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8"/>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78997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2"/>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6" y="4810702"/>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7"/>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7"/>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5"/>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3"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1"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861098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47819884"/>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8"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8"/>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9"/>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58"/>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1"/>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8"/>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8"/>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0314976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9"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9"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9"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9"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9"/>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9"/>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9"/>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79201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4"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1"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8" y="3711984"/>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3"/>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2"/>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2"/>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2"/>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0"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2"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7"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1713135"/>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8"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3"/>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0"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5"/>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5" y="4445642"/>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346068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1" y="2959928"/>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5" y="4949635"/>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721662466"/>
      </p:ext>
    </p:extLst>
  </p:cSld>
  <p:clrMapOvr>
    <a:masterClrMapping/>
  </p:clrMapOvr>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8"/>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7784395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1"/>
          <a:ext cx="135749" cy="143985"/>
        </p:xfrm>
        <a:graphic>
          <a:graphicData uri="http://schemas.openxmlformats.org/presentationml/2006/ole">
            <mc:AlternateContent xmlns:mc="http://schemas.openxmlformats.org/markup-compatibility/2006">
              <mc:Choice xmlns:v="urn:schemas-microsoft-com:vml" Requires="v">
                <p:oleObj spid="_x0000_s1024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8"/>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8897962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8" y="1494768"/>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4466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8"/>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4277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8"/>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5021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8"/>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61172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6" y="916522"/>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6"/>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3"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893194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3"/>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212417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1"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3"/>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153439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2"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3" y="1917278"/>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3"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698498490"/>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4"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5478141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2" y="3"/>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6"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5"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5"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5"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1760984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5"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195967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5"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819252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8"/>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1863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3"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5"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3" y="1425216"/>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8" y="1425216"/>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8"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008740640"/>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4"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0" y="1423739"/>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9"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1"/>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3"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3" y="1425216"/>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8727949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2"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16"/>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19953348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8"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4"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7"/>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8"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2" y="1412877"/>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45373318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3" y="1989290"/>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30367276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2"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2"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3"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5"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8"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90221179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6"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7"/>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7"/>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7"/>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7"/>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7"/>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9"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3"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6"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6"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94836845"/>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2"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3"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929521652"/>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424763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8"/>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77843952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1"/>
          <a:ext cx="135749" cy="143985"/>
        </p:xfrm>
        <a:graphic>
          <a:graphicData uri="http://schemas.openxmlformats.org/presentationml/2006/ole">
            <mc:AlternateContent xmlns:mc="http://schemas.openxmlformats.org/markup-compatibility/2006">
              <mc:Choice xmlns:v="urn:schemas-microsoft-com:vml" Requires="v">
                <p:oleObj spid="_x0000_s1126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8"/>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8897962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8" y="1494768"/>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446647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8"/>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50210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8"/>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611721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8"/>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67001687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theme" Target="../theme/theme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image" Target="../media/image4.sv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image" Target="../media/image10.png"/><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theme" Target="../theme/theme5.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image" Target="../media/image4.svg"/><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91.xml"/><Relationship Id="rId7" Type="http://schemas.openxmlformats.org/officeDocument/2006/relationships/image" Target="../media/image4.svg"/><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image" Target="../media/image10.png"/><Relationship Id="rId5" Type="http://schemas.openxmlformats.org/officeDocument/2006/relationships/theme" Target="../theme/theme7.xml"/><Relationship Id="rId4"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image" Target="../media/image4.svg"/><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image" Target="../media/image10.png"/><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theme" Target="../theme/theme8.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image" Target="../media/image10.png"/><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theme" Target="../theme/theme9.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19" Type="http://schemas.openxmlformats.org/officeDocument/2006/relationships/image" Target="../media/image4.svg"/><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49"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2" y="0"/>
            <a:ext cx="9143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7" y="1501977"/>
            <a:ext cx="871211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23"/>
            </p:custDataLst>
          </p:nvPr>
        </p:nvSpPr>
        <p:spPr>
          <a:xfrm>
            <a:off x="8827277"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3"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5"/>
            </p:custDataLst>
          </p:nvPr>
        </p:nvSpPr>
        <p:spPr bwMode="auto">
          <a:xfrm>
            <a:off x="6223229" y="6623406"/>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3"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203743299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2"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15642052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4294967295" orient="horz" pos="4065">
          <p15:clr>
            <a:srgbClr val="F26B43"/>
          </p15:clr>
        </p15:guide>
        <p15:guide id="4294967295" pos="257">
          <p15:clr>
            <a:srgbClr val="F26B43"/>
          </p15:clr>
        </p15:guide>
        <p15:guide id="4294967295" pos="7423">
          <p15:clr>
            <a:srgbClr val="F26B43"/>
          </p15:clr>
        </p15:guide>
        <p15:guide id="4294967295" orient="horz" pos="25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32163933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4294967295" orient="horz" pos="255">
          <p15:clr>
            <a:srgbClr val="F26B43"/>
          </p15:clr>
        </p15:guide>
        <p15:guide id="4294967295" pos="7423">
          <p15:clr>
            <a:srgbClr val="F26B43"/>
          </p15:clr>
        </p15:guide>
        <p15:guide id="4294967295" pos="257">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2" y="404815"/>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30">
            <a:extLst>
              <a:ext uri="{96DAC541-7B7A-43D3-8B79-37D633B846F1}">
                <asvg:svgBlip xmlns="" xmlns:asvg="http://schemas.microsoft.com/office/drawing/2016/SVG/main" r:embed="rId31"/>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2"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4"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7"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9"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2"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2" y="2468610"/>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4" y="2468610"/>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7" y="2468610"/>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9" y="2468610"/>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2" y="2468610"/>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7" y="3089933"/>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2" y="3089933"/>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2" y="4948920"/>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2" y="4330088"/>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2"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9" y="3089933"/>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9"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9" y="4330088"/>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2"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7"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7"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66542598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46" r:id="rId23"/>
    <p:sldLayoutId id="2147483747" r:id="rId24"/>
    <p:sldLayoutId id="2147483748" r:id="rId25"/>
    <p:sldLayoutId id="2147483749" r:id="rId26"/>
    <p:sldLayoutId id="2147483750" r:id="rId27"/>
    <p:sldLayoutId id="2147483751" r:id="rId28"/>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4294967295" orient="horz" pos="255">
          <p15:clr>
            <a:srgbClr val="F26B43"/>
          </p15:clr>
        </p15:guide>
        <p15:guide id="4294967295" pos="7423">
          <p15:clr>
            <a:srgbClr val="F26B43"/>
          </p15:clr>
        </p15:guide>
        <p15:guide id="4294967295" pos="257">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2" y="404815"/>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2"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4"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7"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9"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2"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2" y="2468610"/>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4" y="2468610"/>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7" y="2468610"/>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9" y="2468610"/>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2" y="2468610"/>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7" y="3089933"/>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2" y="3089933"/>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2" y="4948920"/>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2" y="4330088"/>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2"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9" y="3089933"/>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9"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9" y="4330088"/>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2"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7"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7"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83859747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4294967295" orient="horz" pos="255">
          <p15:clr>
            <a:srgbClr val="F26B43"/>
          </p15:clr>
        </p15:guide>
        <p15:guide id="4294967295" pos="257">
          <p15:clr>
            <a:srgbClr val="F26B43"/>
          </p15:clr>
        </p15:guide>
        <p15:guide id="4294967295" pos="7423">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2" y="2270761"/>
            <a:ext cx="3725949" cy="1518928"/>
          </a:xfrm>
        </p:spPr>
        <p:txBody>
          <a:bodyPr>
            <a:noAutofit/>
          </a:bodyPr>
          <a:lstStyle/>
          <a:p>
            <a:r>
              <a:rPr lang="en-US" sz="4400" dirty="0">
                <a:latin typeface="Candara" pitchFamily="34" charset="0"/>
              </a:rPr>
              <a:t>Core Java 8  </a:t>
            </a:r>
            <a:r>
              <a:rPr lang="en-US" sz="4400" dirty="0" smtClean="0">
                <a:latin typeface="Candara" pitchFamily="34" charset="0"/>
              </a:rPr>
              <a:t>  and  </a:t>
            </a:r>
            <a:br>
              <a:rPr lang="en-US" sz="4400" dirty="0" smtClean="0">
                <a:latin typeface="Candara" pitchFamily="34" charset="0"/>
              </a:rPr>
            </a:br>
            <a:r>
              <a:rPr lang="en-US" sz="4400" dirty="0" smtClean="0">
                <a:latin typeface="Candara" pitchFamily="34" charset="0"/>
              </a:rPr>
              <a:t>Development </a:t>
            </a:r>
            <a:r>
              <a:rPr lang="en-US" sz="4400" dirty="0">
                <a:latin typeface="Candara" pitchFamily="34" charset="0"/>
              </a:rPr>
              <a:t>Tools</a:t>
            </a:r>
          </a:p>
        </p:txBody>
      </p:sp>
      <p:sp>
        <p:nvSpPr>
          <p:cNvPr id="12" name="Subtitle 11"/>
          <p:cNvSpPr>
            <a:spLocks noGrp="1"/>
          </p:cNvSpPr>
          <p:nvPr>
            <p:ph type="subTitle" idx="1"/>
          </p:nvPr>
        </p:nvSpPr>
        <p:spPr/>
        <p:txBody>
          <a:bodyPr>
            <a:normAutofit/>
          </a:bodyPr>
          <a:lstStyle/>
          <a:p>
            <a:pPr algn="l"/>
            <a:r>
              <a:rPr lang="en-US" sz="2000" dirty="0">
                <a:solidFill>
                  <a:schemeClr val="tx1"/>
                </a:solidFill>
                <a:latin typeface="Candara" pitchFamily="34" charset="0"/>
              </a:rPr>
              <a:t>Lesson 18 : Advanced Testing Concepts</a:t>
            </a:r>
          </a:p>
        </p:txBody>
      </p:sp>
    </p:spTree>
    <p:extLst>
      <p:ext uri="{BB962C8B-B14F-4D97-AF65-F5344CB8AC3E}">
        <p14:creationId xmlns:p14="http://schemas.microsoft.com/office/powerpoint/2010/main" val="29485742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18.4: Mocking Concepts</a:t>
            </a:r>
            <a:br>
              <a:rPr lang="en-US" sz="2000" dirty="0"/>
            </a:br>
            <a:r>
              <a:rPr lang="en-US" sz="2000" dirty="0"/>
              <a:t>EasyMock Objects in JUnit</a:t>
            </a:r>
          </a:p>
        </p:txBody>
      </p:sp>
      <p:sp>
        <p:nvSpPr>
          <p:cNvPr id="277515" name="Rectangle 11"/>
          <p:cNvSpPr>
            <a:spLocks noGrp="1"/>
          </p:cNvSpPr>
          <p:nvPr>
            <p:ph idx="4294967295"/>
          </p:nvPr>
        </p:nvSpPr>
        <p:spPr>
          <a:xfrm>
            <a:off x="298450" y="1495425"/>
            <a:ext cx="8845550" cy="4643438"/>
          </a:xfrm>
        </p:spPr>
        <p:txBody>
          <a:bodyPr/>
          <a:lstStyle/>
          <a:p>
            <a:r>
              <a:rPr lang="en-US" sz="1800" dirty="0">
                <a:solidFill>
                  <a:srgbClr val="000000"/>
                </a:solidFill>
                <a:latin typeface="Verdana" pitchFamily="34" charset="0"/>
                <a:ea typeface="Verdana" pitchFamily="34" charset="0"/>
                <a:cs typeface="Verdana" pitchFamily="34" charset="0"/>
              </a:rPr>
              <a:t>Mock objects can either program these classes manually or use EasyMock to simulate these classes</a:t>
            </a:r>
            <a:r>
              <a:rPr lang="en-US" sz="1800" dirty="0" smtClean="0">
                <a:solidFill>
                  <a:srgbClr val="000000"/>
                </a:solidFill>
                <a:latin typeface="Verdana" pitchFamily="34" charset="0"/>
                <a:ea typeface="Verdana" pitchFamily="34" charset="0"/>
                <a:cs typeface="Verdana" pitchFamily="34" charset="0"/>
              </a:rPr>
              <a:t>.</a:t>
            </a:r>
          </a:p>
          <a:p>
            <a:endParaRPr lang="en-US" sz="1800" dirty="0">
              <a:solidFill>
                <a:srgbClr val="000000"/>
              </a:solidFill>
              <a:latin typeface="Verdana" pitchFamily="34" charset="0"/>
              <a:ea typeface="Verdana" pitchFamily="34" charset="0"/>
              <a:cs typeface="Verdana" pitchFamily="34" charset="0"/>
            </a:endParaRPr>
          </a:p>
          <a:p>
            <a:pPr lvl="1"/>
            <a:r>
              <a:rPr lang="en-US" sz="1600" dirty="0">
                <a:solidFill>
                  <a:srgbClr val="000000"/>
                </a:solidFill>
                <a:latin typeface="Verdana" pitchFamily="34" charset="0"/>
                <a:ea typeface="Verdana" pitchFamily="34" charset="0"/>
                <a:cs typeface="Verdana" pitchFamily="34" charset="0"/>
              </a:rPr>
              <a:t>EasyMock provides mock objects for interfaces in JUnit tests</a:t>
            </a:r>
            <a:r>
              <a:rPr lang="en-US" sz="1600" dirty="0" smtClean="0">
                <a:solidFill>
                  <a:srgbClr val="000000"/>
                </a:solidFill>
                <a:latin typeface="Verdana" pitchFamily="34" charset="0"/>
                <a:ea typeface="Verdana" pitchFamily="34" charset="0"/>
                <a:cs typeface="Verdana" pitchFamily="34" charset="0"/>
              </a:rPr>
              <a:t>.</a:t>
            </a:r>
          </a:p>
          <a:p>
            <a:pPr lvl="1"/>
            <a:endParaRPr lang="en-US" sz="1600" dirty="0">
              <a:solidFill>
                <a:srgbClr val="000000"/>
              </a:solidFill>
              <a:latin typeface="Verdana" pitchFamily="34" charset="0"/>
              <a:ea typeface="Verdana" pitchFamily="34" charset="0"/>
              <a:cs typeface="Verdana" pitchFamily="34" charset="0"/>
            </a:endParaRPr>
          </a:p>
          <a:p>
            <a:pPr lvl="1"/>
            <a:r>
              <a:rPr lang="en-US" sz="1600" dirty="0">
                <a:solidFill>
                  <a:srgbClr val="000000"/>
                </a:solidFill>
                <a:latin typeface="Verdana" pitchFamily="34" charset="0"/>
                <a:ea typeface="Verdana" pitchFamily="34" charset="0"/>
                <a:cs typeface="Verdana" pitchFamily="34" charset="0"/>
              </a:rPr>
              <a:t>EasyMock is an open source software that is available under the terms of the </a:t>
            </a:r>
            <a:endParaRPr lang="en-US" sz="1600" dirty="0" smtClean="0">
              <a:solidFill>
                <a:srgbClr val="000000"/>
              </a:solidFill>
              <a:latin typeface="Verdana" pitchFamily="34" charset="0"/>
              <a:ea typeface="Verdana" pitchFamily="34" charset="0"/>
              <a:cs typeface="Verdana" pitchFamily="34" charset="0"/>
            </a:endParaRPr>
          </a:p>
          <a:p>
            <a:pPr marL="3572" lvl="1" indent="0">
              <a:buNone/>
            </a:pPr>
            <a:r>
              <a:rPr lang="en-US" sz="1600" dirty="0">
                <a:solidFill>
                  <a:srgbClr val="000000"/>
                </a:solidFill>
                <a:latin typeface="Verdana" pitchFamily="34" charset="0"/>
                <a:ea typeface="Verdana" pitchFamily="34" charset="0"/>
                <a:cs typeface="Verdana" pitchFamily="34" charset="0"/>
              </a:rPr>
              <a:t> </a:t>
            </a:r>
            <a:r>
              <a:rPr lang="en-US" sz="1600" dirty="0" smtClean="0">
                <a:solidFill>
                  <a:srgbClr val="000000"/>
                </a:solidFill>
                <a:latin typeface="Verdana" pitchFamily="34" charset="0"/>
                <a:ea typeface="Verdana" pitchFamily="34" charset="0"/>
                <a:cs typeface="Verdana" pitchFamily="34" charset="0"/>
              </a:rPr>
              <a:t>  </a:t>
            </a:r>
            <a:r>
              <a:rPr lang="en-US" sz="1600" dirty="0" smtClean="0">
                <a:solidFill>
                  <a:srgbClr val="000000"/>
                </a:solidFill>
                <a:latin typeface="Verdana" pitchFamily="34" charset="0"/>
                <a:ea typeface="Verdana" pitchFamily="34" charset="0"/>
                <a:cs typeface="Verdana" pitchFamily="34" charset="0"/>
              </a:rPr>
              <a:t>Apache </a:t>
            </a:r>
            <a:r>
              <a:rPr lang="en-US" sz="1600" dirty="0">
                <a:solidFill>
                  <a:srgbClr val="000000"/>
                </a:solidFill>
                <a:latin typeface="Verdana" pitchFamily="34" charset="0"/>
                <a:ea typeface="Verdana" pitchFamily="34" charset="0"/>
                <a:cs typeface="Verdana" pitchFamily="34" charset="0"/>
              </a:rPr>
              <a:t>2 license. </a:t>
            </a:r>
            <a:endParaRPr lang="en-US" sz="1600" dirty="0" smtClean="0">
              <a:solidFill>
                <a:srgbClr val="000000"/>
              </a:solidFill>
              <a:latin typeface="Verdana" pitchFamily="34" charset="0"/>
              <a:ea typeface="Verdana" pitchFamily="34" charset="0"/>
              <a:cs typeface="Verdana" pitchFamily="34" charset="0"/>
            </a:endParaRPr>
          </a:p>
          <a:p>
            <a:pPr lvl="1"/>
            <a:endParaRPr lang="en-US" sz="1600" dirty="0">
              <a:solidFill>
                <a:srgbClr val="000000"/>
              </a:solidFill>
              <a:latin typeface="Verdana" pitchFamily="34" charset="0"/>
              <a:ea typeface="Verdana" pitchFamily="34" charset="0"/>
              <a:cs typeface="Verdana" pitchFamily="34" charset="0"/>
            </a:endParaRPr>
          </a:p>
          <a:p>
            <a:pPr lvl="1"/>
            <a:r>
              <a:rPr lang="en-US" sz="1600" dirty="0">
                <a:latin typeface="Verdana" pitchFamily="34" charset="0"/>
                <a:ea typeface="Verdana" pitchFamily="34" charset="0"/>
                <a:cs typeface="Verdana" pitchFamily="34" charset="0"/>
              </a:rPr>
              <a:t>EasyMock instantiates an object based on an interface or class.</a:t>
            </a:r>
            <a:r>
              <a:rPr lang="en-US" sz="1600" dirty="0">
                <a:solidFill>
                  <a:srgbClr val="000000"/>
                </a:solidFill>
                <a:latin typeface="Verdana" pitchFamily="34" charset="0"/>
                <a:ea typeface="Verdana" pitchFamily="34" charset="0"/>
                <a:cs typeface="Verdana" pitchFamily="34" charset="0"/>
              </a:rPr>
              <a:t> </a:t>
            </a:r>
          </a:p>
          <a:p>
            <a:pPr lvl="1"/>
            <a:endParaRPr lang="en-US" dirty="0">
              <a:solidFill>
                <a:srgbClr val="000000"/>
              </a:solidFill>
              <a:latin typeface="Candara"/>
            </a:endParaRPr>
          </a:p>
        </p:txBody>
      </p:sp>
    </p:spTree>
    <p:extLst>
      <p:ext uri="{BB962C8B-B14F-4D97-AF65-F5344CB8AC3E}">
        <p14:creationId xmlns:p14="http://schemas.microsoft.com/office/powerpoint/2010/main" val="7969079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18.4: Mocking Concepts</a:t>
            </a:r>
            <a:br>
              <a:rPr lang="en-US" sz="2000" dirty="0"/>
            </a:br>
            <a:r>
              <a:rPr lang="en-US" sz="2000" dirty="0"/>
              <a:t>EasyMock Objects in JUnit</a:t>
            </a:r>
          </a:p>
        </p:txBody>
      </p:sp>
      <p:sp>
        <p:nvSpPr>
          <p:cNvPr id="277515" name="Rectangle 11"/>
          <p:cNvSpPr>
            <a:spLocks noGrp="1"/>
          </p:cNvSpPr>
          <p:nvPr>
            <p:ph idx="4294967295"/>
          </p:nvPr>
        </p:nvSpPr>
        <p:spPr>
          <a:xfrm>
            <a:off x="298450" y="1495425"/>
            <a:ext cx="8845550" cy="4643438"/>
          </a:xfrm>
        </p:spPr>
        <p:txBody>
          <a:bodyPr>
            <a:normAutofit/>
          </a:bodyPr>
          <a:lstStyle/>
          <a:p>
            <a:r>
              <a:rPr lang="en-US" sz="1800" dirty="0">
                <a:solidFill>
                  <a:schemeClr val="tx1"/>
                </a:solidFill>
                <a:latin typeface="Verdana" pitchFamily="34" charset="0"/>
                <a:ea typeface="Verdana" pitchFamily="34" charset="0"/>
                <a:cs typeface="Verdana" pitchFamily="34" charset="0"/>
              </a:rPr>
              <a:t>The </a:t>
            </a:r>
            <a:r>
              <a:rPr lang="en-US" sz="1800" dirty="0">
                <a:latin typeface="Verdana" pitchFamily="34" charset="0"/>
                <a:ea typeface="Verdana" pitchFamily="34" charset="0"/>
                <a:cs typeface="Verdana" pitchFamily="34" charset="0"/>
              </a:rPr>
              <a:t>createNiceMock()</a:t>
            </a:r>
            <a:r>
              <a:rPr lang="en-US" sz="1800" dirty="0">
                <a:solidFill>
                  <a:schemeClr val="tx1"/>
                </a:solidFill>
                <a:latin typeface="Verdana" pitchFamily="34" charset="0"/>
                <a:ea typeface="Verdana" pitchFamily="34" charset="0"/>
                <a:cs typeface="Verdana" pitchFamily="34" charset="0"/>
              </a:rPr>
              <a:t> method creates a mock which returns default values for methods which are not overridden.</a:t>
            </a:r>
            <a:r>
              <a:rPr lang="en-US" sz="1800" dirty="0">
                <a:solidFill>
                  <a:srgbClr val="000000"/>
                </a:solidFill>
                <a:latin typeface="Verdana" pitchFamily="34" charset="0"/>
                <a:ea typeface="Verdana" pitchFamily="34" charset="0"/>
                <a:cs typeface="Verdana" pitchFamily="34" charset="0"/>
              </a:rPr>
              <a:t> </a:t>
            </a:r>
          </a:p>
          <a:p>
            <a:pPr lvl="1"/>
            <a:endParaRPr lang="en-US" sz="1800" dirty="0">
              <a:solidFill>
                <a:srgbClr val="000000"/>
              </a:solidFill>
              <a:latin typeface="Verdana" pitchFamily="34" charset="0"/>
              <a:ea typeface="Verdana" pitchFamily="34" charset="0"/>
              <a:cs typeface="Verdana" pitchFamily="34" charset="0"/>
            </a:endParaRPr>
          </a:p>
        </p:txBody>
      </p:sp>
      <p:sp>
        <p:nvSpPr>
          <p:cNvPr id="4" name="AutoShape 9"/>
          <p:cNvSpPr>
            <a:spLocks noChangeArrowheads="1"/>
          </p:cNvSpPr>
          <p:nvPr/>
        </p:nvSpPr>
        <p:spPr bwMode="auto">
          <a:xfrm>
            <a:off x="438811" y="2469219"/>
            <a:ext cx="7848600" cy="3810000"/>
          </a:xfrm>
          <a:prstGeom prst="roundRect">
            <a:avLst>
              <a:gd name="adj" fmla="val 16667"/>
            </a:avLst>
          </a:prstGeom>
          <a:noFill/>
          <a:ln w="19050">
            <a:solidFill>
              <a:schemeClr val="tx1"/>
            </a:solidFill>
            <a:round/>
            <a:headEnd/>
            <a:tailEnd/>
          </a:ln>
          <a:effectLst/>
        </p:spPr>
        <p:txBody>
          <a:bodyPr anchor="ctr"/>
          <a:lstStyle/>
          <a:p>
            <a:pPr lvl="1">
              <a:spcBef>
                <a:spcPct val="20000"/>
              </a:spcBef>
            </a:pPr>
            <a:r>
              <a:rPr lang="en-US" sz="1400" b="1" dirty="0">
                <a:latin typeface="Verdana" pitchFamily="34" charset="0"/>
                <a:ea typeface="Verdana" pitchFamily="34" charset="0"/>
                <a:cs typeface="Verdana" pitchFamily="34" charset="0"/>
              </a:rPr>
              <a:t>import org.easymock.EasyMock; // package</a:t>
            </a:r>
          </a:p>
          <a:p>
            <a:pPr lvl="1">
              <a:spcBef>
                <a:spcPct val="20000"/>
              </a:spcBef>
            </a:pPr>
            <a:r>
              <a:rPr lang="en-US" sz="1400" b="1" dirty="0">
                <a:latin typeface="Verdana" pitchFamily="34" charset="0"/>
                <a:ea typeface="Verdana" pitchFamily="34" charset="0"/>
                <a:cs typeface="Verdana" pitchFamily="34" charset="0"/>
              </a:rPr>
              <a:t>…….</a:t>
            </a:r>
          </a:p>
          <a:p>
            <a:pPr lvl="1">
              <a:spcBef>
                <a:spcPct val="20000"/>
              </a:spcBef>
            </a:pPr>
            <a:r>
              <a:rPr lang="en-US" sz="1400" dirty="0">
                <a:latin typeface="Verdana" pitchFamily="34" charset="0"/>
                <a:ea typeface="Verdana" pitchFamily="34" charset="0"/>
                <a:cs typeface="Verdana" pitchFamily="34" charset="0"/>
              </a:rPr>
              <a:t> </a:t>
            </a:r>
          </a:p>
          <a:p>
            <a:r>
              <a:rPr lang="en-US" sz="1400" b="1" dirty="0">
                <a:latin typeface="Verdana" pitchFamily="34" charset="0"/>
                <a:ea typeface="Verdana" pitchFamily="34" charset="0"/>
                <a:cs typeface="Verdana" pitchFamily="34" charset="0"/>
              </a:rPr>
              <a:t>public class LoginTest {</a:t>
            </a:r>
          </a:p>
          <a:p>
            <a:r>
              <a:rPr lang="en-US" sz="1400" b="1" dirty="0">
                <a:latin typeface="Verdana" pitchFamily="34" charset="0"/>
                <a:ea typeface="Verdana" pitchFamily="34" charset="0"/>
                <a:cs typeface="Verdana" pitchFamily="34" charset="0"/>
              </a:rPr>
              <a:t>private LoginServiceImpl service;</a:t>
            </a:r>
          </a:p>
          <a:p>
            <a:r>
              <a:rPr lang="en-US" sz="1400" b="1" dirty="0">
                <a:latin typeface="Verdana" pitchFamily="34" charset="0"/>
                <a:ea typeface="Verdana" pitchFamily="34" charset="0"/>
                <a:cs typeface="Verdana" pitchFamily="34" charset="0"/>
              </a:rPr>
              <a:t>private UserDAO mockDao;</a:t>
            </a:r>
          </a:p>
          <a:p>
            <a:endParaRPr lang="en-US" sz="1400" dirty="0">
              <a:latin typeface="Verdana" pitchFamily="34" charset="0"/>
              <a:ea typeface="Verdana" pitchFamily="34" charset="0"/>
              <a:cs typeface="Verdana" pitchFamily="34" charset="0"/>
            </a:endParaRPr>
          </a:p>
          <a:p>
            <a:r>
              <a:rPr lang="en-US" sz="1400" dirty="0">
                <a:latin typeface="Verdana" pitchFamily="34" charset="0"/>
                <a:ea typeface="Verdana" pitchFamily="34" charset="0"/>
                <a:cs typeface="Verdana" pitchFamily="34" charset="0"/>
              </a:rPr>
              <a:t>@Before</a:t>
            </a:r>
          </a:p>
          <a:p>
            <a:r>
              <a:rPr lang="en-US" sz="1400" b="1" dirty="0">
                <a:latin typeface="Verdana" pitchFamily="34" charset="0"/>
                <a:ea typeface="Verdana" pitchFamily="34" charset="0"/>
                <a:cs typeface="Verdana" pitchFamily="34" charset="0"/>
              </a:rPr>
              <a:t>public void setup() {</a:t>
            </a:r>
          </a:p>
          <a:p>
            <a:r>
              <a:rPr lang="en-US" sz="1400" dirty="0">
                <a:latin typeface="Verdana" pitchFamily="34" charset="0"/>
                <a:ea typeface="Verdana" pitchFamily="34" charset="0"/>
                <a:cs typeface="Verdana" pitchFamily="34" charset="0"/>
              </a:rPr>
              <a:t>service = </a:t>
            </a:r>
            <a:r>
              <a:rPr lang="en-US" sz="1400" b="1" dirty="0">
                <a:latin typeface="Verdana" pitchFamily="34" charset="0"/>
                <a:ea typeface="Verdana" pitchFamily="34" charset="0"/>
                <a:cs typeface="Verdana" pitchFamily="34" charset="0"/>
              </a:rPr>
              <a:t>new LoginServiceImpl();</a:t>
            </a:r>
          </a:p>
          <a:p>
            <a:r>
              <a:rPr lang="en-US" sz="1400" dirty="0">
                <a:latin typeface="Verdana" pitchFamily="34" charset="0"/>
                <a:ea typeface="Verdana" pitchFamily="34" charset="0"/>
                <a:cs typeface="Verdana" pitchFamily="34" charset="0"/>
              </a:rPr>
              <a:t>mockDao = EasyMock.</a:t>
            </a:r>
            <a:r>
              <a:rPr lang="en-US" sz="1400" i="1" dirty="0">
                <a:latin typeface="Verdana" pitchFamily="34" charset="0"/>
                <a:ea typeface="Verdana" pitchFamily="34" charset="0"/>
                <a:cs typeface="Verdana" pitchFamily="34" charset="0"/>
              </a:rPr>
              <a:t>createNiceMock(UserDAO.</a:t>
            </a:r>
            <a:r>
              <a:rPr lang="en-US" sz="1400" b="1" i="1" dirty="0">
                <a:latin typeface="Verdana" pitchFamily="34" charset="0"/>
                <a:ea typeface="Verdana" pitchFamily="34" charset="0"/>
                <a:cs typeface="Verdana" pitchFamily="34" charset="0"/>
              </a:rPr>
              <a:t>class);</a:t>
            </a:r>
          </a:p>
          <a:p>
            <a:r>
              <a:rPr lang="en-US" sz="1400" dirty="0">
                <a:latin typeface="Verdana" pitchFamily="34" charset="0"/>
                <a:ea typeface="Verdana" pitchFamily="34" charset="0"/>
                <a:cs typeface="Verdana" pitchFamily="34" charset="0"/>
              </a:rPr>
              <a:t>service.setUserDao(mockDao);</a:t>
            </a:r>
          </a:p>
          <a:p>
            <a:r>
              <a:rPr lang="en-US" sz="1400" dirty="0">
                <a:latin typeface="Verdana" pitchFamily="34" charset="0"/>
                <a:ea typeface="Verdana" pitchFamily="34" charset="0"/>
                <a:cs typeface="Verdana" pitchFamily="34" charset="0"/>
              </a:rPr>
              <a:t>}</a:t>
            </a:r>
          </a:p>
        </p:txBody>
      </p:sp>
    </p:spTree>
    <p:extLst>
      <p:ext uri="{BB962C8B-B14F-4D97-AF65-F5344CB8AC3E}">
        <p14:creationId xmlns:p14="http://schemas.microsoft.com/office/powerpoint/2010/main" val="25929096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18.4: Mocking Concepts</a:t>
            </a:r>
            <a:br>
              <a:rPr lang="en-US" sz="2000" dirty="0"/>
            </a:br>
            <a:r>
              <a:rPr lang="en-US" sz="2000" dirty="0"/>
              <a:t>Mock Objects in JUnit</a:t>
            </a:r>
          </a:p>
        </p:txBody>
      </p:sp>
      <p:sp>
        <p:nvSpPr>
          <p:cNvPr id="277515" name="Rectangle 11"/>
          <p:cNvSpPr>
            <a:spLocks noGrp="1"/>
          </p:cNvSpPr>
          <p:nvPr>
            <p:ph idx="4294967295"/>
          </p:nvPr>
        </p:nvSpPr>
        <p:spPr>
          <a:xfrm>
            <a:off x="298450" y="1495425"/>
            <a:ext cx="8845550" cy="4643438"/>
          </a:xfrm>
        </p:spPr>
        <p:txBody>
          <a:bodyPr/>
          <a:lstStyle/>
          <a:p>
            <a:r>
              <a:rPr lang="en-US" sz="1800" dirty="0">
                <a:solidFill>
                  <a:schemeClr val="tx1"/>
                </a:solidFill>
                <a:latin typeface="Verdana" pitchFamily="34" charset="0"/>
                <a:ea typeface="Verdana" pitchFamily="34" charset="0"/>
                <a:cs typeface="Verdana" pitchFamily="34" charset="0"/>
              </a:rPr>
              <a:t>Easy mock has different</a:t>
            </a:r>
            <a:r>
              <a:rPr lang="en-US" sz="1800" dirty="0">
                <a:latin typeface="Verdana" pitchFamily="34" charset="0"/>
                <a:ea typeface="Verdana" pitchFamily="34" charset="0"/>
                <a:cs typeface="Verdana" pitchFamily="34" charset="0"/>
              </a:rPr>
              <a:t> methods which are used to configure the Mock object. </a:t>
            </a:r>
          </a:p>
          <a:p>
            <a:pPr lvl="1"/>
            <a:r>
              <a:rPr lang="en-US" sz="1600" dirty="0">
                <a:solidFill>
                  <a:srgbClr val="000000"/>
                </a:solidFill>
                <a:latin typeface="Verdana" pitchFamily="34" charset="0"/>
                <a:ea typeface="Verdana" pitchFamily="34" charset="0"/>
                <a:cs typeface="Verdana" pitchFamily="34" charset="0"/>
              </a:rPr>
              <a:t>expect()</a:t>
            </a:r>
          </a:p>
          <a:p>
            <a:pPr lvl="1"/>
            <a:r>
              <a:rPr lang="en-US" sz="1600" dirty="0">
                <a:solidFill>
                  <a:srgbClr val="000000"/>
                </a:solidFill>
                <a:latin typeface="Verdana" pitchFamily="34" charset="0"/>
                <a:ea typeface="Verdana" pitchFamily="34" charset="0"/>
                <a:cs typeface="Verdana" pitchFamily="34" charset="0"/>
              </a:rPr>
              <a:t>addReturn()</a:t>
            </a:r>
          </a:p>
          <a:p>
            <a:pPr lvl="1"/>
            <a:r>
              <a:rPr lang="en-US" sz="1600" dirty="0">
                <a:solidFill>
                  <a:srgbClr val="000000"/>
                </a:solidFill>
                <a:latin typeface="Verdana" pitchFamily="34" charset="0"/>
                <a:ea typeface="Verdana" pitchFamily="34" charset="0"/>
                <a:cs typeface="Verdana" pitchFamily="34" charset="0"/>
              </a:rPr>
              <a:t>t</a:t>
            </a:r>
            <a:r>
              <a:rPr lang="en-US" sz="1600" dirty="0" smtClean="0">
                <a:solidFill>
                  <a:srgbClr val="000000"/>
                </a:solidFill>
                <a:latin typeface="Verdana" pitchFamily="34" charset="0"/>
                <a:ea typeface="Verdana" pitchFamily="34" charset="0"/>
                <a:cs typeface="Verdana" pitchFamily="34" charset="0"/>
              </a:rPr>
              <a:t>imes</a:t>
            </a:r>
            <a:r>
              <a:rPr lang="en-US" sz="1600" dirty="0">
                <a:solidFill>
                  <a:srgbClr val="000000"/>
                </a:solidFill>
                <a:latin typeface="Verdana" pitchFamily="34" charset="0"/>
                <a:ea typeface="Verdana" pitchFamily="34" charset="0"/>
                <a:cs typeface="Verdana" pitchFamily="34" charset="0"/>
              </a:rPr>
              <a:t>()</a:t>
            </a:r>
          </a:p>
          <a:p>
            <a:pPr lvl="1"/>
            <a:r>
              <a:rPr lang="en-US" sz="1600" dirty="0">
                <a:solidFill>
                  <a:srgbClr val="000000"/>
                </a:solidFill>
                <a:latin typeface="Verdana" pitchFamily="34" charset="0"/>
                <a:ea typeface="Verdana" pitchFamily="34" charset="0"/>
                <a:cs typeface="Verdana" pitchFamily="34" charset="0"/>
              </a:rPr>
              <a:t>replay()</a:t>
            </a:r>
          </a:p>
          <a:p>
            <a:pPr lvl="1"/>
            <a:r>
              <a:rPr lang="en-US" sz="1600" dirty="0">
                <a:solidFill>
                  <a:srgbClr val="000000"/>
                </a:solidFill>
                <a:latin typeface="Verdana" pitchFamily="34" charset="0"/>
                <a:ea typeface="Verdana" pitchFamily="34" charset="0"/>
                <a:cs typeface="Verdana" pitchFamily="34" charset="0"/>
              </a:rPr>
              <a:t>verify()</a:t>
            </a:r>
          </a:p>
        </p:txBody>
      </p:sp>
      <p:sp>
        <p:nvSpPr>
          <p:cNvPr id="8" name="AutoShape 9"/>
          <p:cNvSpPr>
            <a:spLocks noChangeArrowheads="1"/>
          </p:cNvSpPr>
          <p:nvPr/>
        </p:nvSpPr>
        <p:spPr bwMode="auto">
          <a:xfrm>
            <a:off x="483781" y="4073168"/>
            <a:ext cx="7848600" cy="1907909"/>
          </a:xfrm>
          <a:prstGeom prst="roundRect">
            <a:avLst>
              <a:gd name="adj" fmla="val 16667"/>
            </a:avLst>
          </a:prstGeom>
          <a:noFill/>
          <a:ln w="19050">
            <a:solidFill>
              <a:schemeClr val="tx1"/>
            </a:solidFill>
            <a:round/>
            <a:headEnd/>
            <a:tailEnd/>
          </a:ln>
          <a:effectLst/>
        </p:spPr>
        <p:txBody>
          <a:bodyPr anchor="ctr"/>
          <a:lstStyle/>
          <a:p>
            <a:endParaRPr lang="en-US" sz="2000" dirty="0">
              <a:cs typeface="Arial" pitchFamily="34" charset="0"/>
            </a:endParaRPr>
          </a:p>
          <a:p>
            <a:endParaRPr lang="en-US" sz="2000" dirty="0">
              <a:cs typeface="Arial" pitchFamily="34" charset="0"/>
            </a:endParaRPr>
          </a:p>
          <a:p>
            <a:r>
              <a:rPr lang="en-US" sz="1400" dirty="0">
                <a:latin typeface="Verdana" pitchFamily="34" charset="0"/>
                <a:ea typeface="Verdana" pitchFamily="34" charset="0"/>
                <a:cs typeface="Verdana" pitchFamily="34" charset="0"/>
              </a:rPr>
              <a:t>EasyMock.</a:t>
            </a:r>
            <a:r>
              <a:rPr lang="en-US" sz="1400" i="1" dirty="0">
                <a:latin typeface="Verdana" pitchFamily="34" charset="0"/>
                <a:ea typeface="Verdana" pitchFamily="34" charset="0"/>
                <a:cs typeface="Verdana" pitchFamily="34" charset="0"/>
              </a:rPr>
              <a:t>expect(</a:t>
            </a:r>
            <a:r>
              <a:rPr lang="en-US" sz="1400" dirty="0">
                <a:latin typeface="Verdana" pitchFamily="34" charset="0"/>
                <a:ea typeface="Verdana" pitchFamily="34" charset="0"/>
                <a:cs typeface="Verdana" pitchFamily="34" charset="0"/>
              </a:rPr>
              <a:t>mockDao.loadByUserNameAndPassword(</a:t>
            </a:r>
          </a:p>
          <a:p>
            <a:r>
              <a:rPr lang="en-US" sz="1400" dirty="0">
                <a:latin typeface="Verdana" pitchFamily="34" charset="0"/>
                <a:ea typeface="Verdana" pitchFamily="34" charset="0"/>
                <a:cs typeface="Verdana" pitchFamily="34" charset="0"/>
              </a:rPr>
              <a:t>      username, password)).andReturn(user);</a:t>
            </a:r>
          </a:p>
          <a:p>
            <a:r>
              <a:rPr lang="en-US" sz="1400" dirty="0">
                <a:latin typeface="Verdana" pitchFamily="34" charset="0"/>
                <a:ea typeface="Verdana" pitchFamily="34" charset="0"/>
                <a:cs typeface="Verdana" pitchFamily="34" charset="0"/>
              </a:rPr>
              <a:t>EasyMock.</a:t>
            </a:r>
            <a:r>
              <a:rPr lang="en-US" sz="1400" i="1" dirty="0">
                <a:latin typeface="Verdana" pitchFamily="34" charset="0"/>
                <a:ea typeface="Verdana" pitchFamily="34" charset="0"/>
                <a:cs typeface="Verdana" pitchFamily="34" charset="0"/>
              </a:rPr>
              <a:t>replay(mockDao);</a:t>
            </a:r>
          </a:p>
          <a:p>
            <a:r>
              <a:rPr lang="en-US" sz="1400" dirty="0">
                <a:latin typeface="Verdana" pitchFamily="34" charset="0"/>
                <a:ea typeface="Verdana" pitchFamily="34" charset="0"/>
                <a:cs typeface="Verdana" pitchFamily="34" charset="0"/>
              </a:rPr>
              <a:t> </a:t>
            </a:r>
            <a:r>
              <a:rPr lang="en-US" sz="1400" b="1" dirty="0">
                <a:latin typeface="Verdana" pitchFamily="34" charset="0"/>
                <a:ea typeface="Verdana" pitchFamily="34" charset="0"/>
                <a:cs typeface="Verdana" pitchFamily="34" charset="0"/>
              </a:rPr>
              <a:t>…….</a:t>
            </a:r>
          </a:p>
          <a:p>
            <a:r>
              <a:rPr lang="en-US" sz="1400" dirty="0">
                <a:latin typeface="Verdana" pitchFamily="34" charset="0"/>
                <a:ea typeface="Verdana" pitchFamily="34" charset="0"/>
                <a:cs typeface="Verdana" pitchFamily="34" charset="0"/>
              </a:rPr>
              <a:t>EasyMock.</a:t>
            </a:r>
            <a:r>
              <a:rPr lang="en-US" sz="1400" i="1" dirty="0">
                <a:latin typeface="Verdana" pitchFamily="34" charset="0"/>
                <a:ea typeface="Verdana" pitchFamily="34" charset="0"/>
                <a:cs typeface="Verdana" pitchFamily="34" charset="0"/>
              </a:rPr>
              <a:t>verify(mockDao);</a:t>
            </a:r>
          </a:p>
          <a:p>
            <a:endParaRPr lang="en-US" b="1" dirty="0">
              <a:cs typeface="Arial" pitchFamily="34" charset="0"/>
            </a:endParaRPr>
          </a:p>
          <a:p>
            <a:pPr lvl="1">
              <a:spcBef>
                <a:spcPct val="20000"/>
              </a:spcBef>
            </a:pPr>
            <a:r>
              <a:rPr lang="en-US" dirty="0">
                <a:latin typeface="+mj-lt"/>
                <a:cs typeface="Arial" pitchFamily="34" charset="0"/>
              </a:rPr>
              <a:t> </a:t>
            </a:r>
          </a:p>
        </p:txBody>
      </p:sp>
    </p:spTree>
    <p:extLst>
      <p:ext uri="{BB962C8B-B14F-4D97-AF65-F5344CB8AC3E}">
        <p14:creationId xmlns:p14="http://schemas.microsoft.com/office/powerpoint/2010/main" val="1632712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18.4: Mocking Concepts</a:t>
            </a:r>
            <a:br>
              <a:rPr lang="en-US" sz="2000" dirty="0"/>
            </a:br>
            <a:r>
              <a:rPr lang="en-US" sz="2000" dirty="0"/>
              <a:t>Demo</a:t>
            </a:r>
          </a:p>
        </p:txBody>
      </p:sp>
      <p:sp>
        <p:nvSpPr>
          <p:cNvPr id="281679" name="Rectangle 79"/>
          <p:cNvSpPr>
            <a:spLocks noGrp="1"/>
          </p:cNvSpPr>
          <p:nvPr>
            <p:ph idx="4294967295"/>
          </p:nvPr>
        </p:nvSpPr>
        <p:spPr>
          <a:xfrm>
            <a:off x="1082040" y="1495425"/>
            <a:ext cx="7147560" cy="4643438"/>
          </a:xfrm>
        </p:spPr>
        <p:txBody>
          <a:bodyPr/>
          <a:lstStyle/>
          <a:p>
            <a:r>
              <a:rPr lang="en-US" sz="1800" dirty="0">
                <a:solidFill>
                  <a:srgbClr val="000000"/>
                </a:solidFill>
                <a:latin typeface="Verdana" pitchFamily="34" charset="0"/>
                <a:ea typeface="Verdana" pitchFamily="34" charset="0"/>
                <a:cs typeface="Verdana" pitchFamily="34" charset="0"/>
              </a:rPr>
              <a:t>Demo on:</a:t>
            </a:r>
          </a:p>
          <a:p>
            <a:pPr lvl="1"/>
            <a:r>
              <a:rPr lang="en-US" sz="1600" dirty="0">
                <a:solidFill>
                  <a:srgbClr val="000000"/>
                </a:solidFill>
                <a:latin typeface="Verdana" pitchFamily="34" charset="0"/>
                <a:ea typeface="Verdana" pitchFamily="34" charset="0"/>
                <a:cs typeface="Verdana" pitchFamily="34" charset="0"/>
              </a:rPr>
              <a:t>Using Mock Object in JUnit</a:t>
            </a:r>
          </a:p>
          <a:p>
            <a:pPr lvl="2"/>
            <a:r>
              <a:rPr lang="en-US" sz="1400" dirty="0">
                <a:solidFill>
                  <a:srgbClr val="000000"/>
                </a:solidFill>
                <a:latin typeface="Verdana" pitchFamily="34" charset="0"/>
                <a:ea typeface="Verdana" pitchFamily="34" charset="0"/>
                <a:cs typeface="Verdana" pitchFamily="34" charset="0"/>
              </a:rPr>
              <a:t>demo.mock.LoginTest.java</a:t>
            </a:r>
          </a:p>
        </p:txBody>
      </p:sp>
    </p:spTree>
    <p:extLst>
      <p:ext uri="{BB962C8B-B14F-4D97-AF65-F5344CB8AC3E}">
        <p14:creationId xmlns:p14="http://schemas.microsoft.com/office/powerpoint/2010/main" val="1045799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5" name="Rectangle 7"/>
          <p:cNvSpPr>
            <a:spLocks noGrp="1"/>
          </p:cNvSpPr>
          <p:nvPr>
            <p:ph type="title" idx="4294967295"/>
          </p:nvPr>
        </p:nvSpPr>
        <p:spPr>
          <a:xfrm>
            <a:off x="0" y="412750"/>
            <a:ext cx="8531225" cy="855663"/>
          </a:xfrm>
        </p:spPr>
        <p:txBody>
          <a:bodyPr>
            <a:noAutofit/>
          </a:bodyPr>
          <a:lstStyle/>
          <a:p>
            <a:r>
              <a:rPr lang="en-US" dirty="0"/>
              <a:t>Summary</a:t>
            </a:r>
          </a:p>
        </p:txBody>
      </p:sp>
      <p:sp>
        <p:nvSpPr>
          <p:cNvPr id="217096" name="Rectangle 8"/>
          <p:cNvSpPr>
            <a:spLocks noGrp="1"/>
          </p:cNvSpPr>
          <p:nvPr>
            <p:ph idx="4294967295"/>
          </p:nvPr>
        </p:nvSpPr>
        <p:spPr>
          <a:xfrm>
            <a:off x="1021080" y="1495425"/>
            <a:ext cx="7391400" cy="4643438"/>
          </a:xfrm>
        </p:spPr>
        <p:txBody>
          <a:bodyPr/>
          <a:lstStyle/>
          <a:p>
            <a:r>
              <a:rPr lang="en-US" sz="1800" dirty="0">
                <a:solidFill>
                  <a:schemeClr val="tx1"/>
                </a:solidFill>
                <a:latin typeface="Verdana" pitchFamily="34" charset="0"/>
                <a:ea typeface="Verdana" pitchFamily="34" charset="0"/>
                <a:cs typeface="Verdana" pitchFamily="34" charset="0"/>
              </a:rPr>
              <a:t>In this lesson, you have learnt: </a:t>
            </a:r>
            <a:endParaRPr lang="en-US" sz="1800" dirty="0" smtClean="0">
              <a:solidFill>
                <a:schemeClr val="tx1"/>
              </a:solidFill>
              <a:latin typeface="Verdana" pitchFamily="34" charset="0"/>
              <a:ea typeface="Verdana" pitchFamily="34" charset="0"/>
              <a:cs typeface="Verdana" pitchFamily="34" charset="0"/>
            </a:endParaRPr>
          </a:p>
          <a:p>
            <a:endParaRPr lang="en-US" sz="1800" dirty="0">
              <a:solidFill>
                <a:schemeClr val="tx1"/>
              </a:solidFill>
              <a:latin typeface="Verdana" pitchFamily="34" charset="0"/>
              <a:ea typeface="Verdana" pitchFamily="34" charset="0"/>
              <a:cs typeface="Verdana" pitchFamily="34" charset="0"/>
            </a:endParaRPr>
          </a:p>
          <a:p>
            <a:pPr lvl="1"/>
            <a:r>
              <a:rPr lang="en-US" sz="1600" dirty="0">
                <a:solidFill>
                  <a:schemeClr val="tx1"/>
                </a:solidFill>
                <a:latin typeface="Verdana" pitchFamily="34" charset="0"/>
                <a:ea typeface="Verdana" pitchFamily="34" charset="0"/>
                <a:cs typeface="Verdana" pitchFamily="34" charset="0"/>
              </a:rPr>
              <a:t>Advanced Testing </a:t>
            </a:r>
            <a:r>
              <a:rPr lang="en-US" sz="1600" dirty="0" smtClean="0">
                <a:solidFill>
                  <a:schemeClr val="tx1"/>
                </a:solidFill>
                <a:latin typeface="Verdana" pitchFamily="34" charset="0"/>
                <a:ea typeface="Verdana" pitchFamily="34" charset="0"/>
                <a:cs typeface="Verdana" pitchFamily="34" charset="0"/>
              </a:rPr>
              <a:t>Concepts</a:t>
            </a:r>
          </a:p>
          <a:p>
            <a:pPr lvl="1"/>
            <a:endParaRPr lang="en-US" sz="1600" dirty="0" smtClean="0">
              <a:solidFill>
                <a:schemeClr val="tx1"/>
              </a:solidFill>
              <a:latin typeface="Verdana" pitchFamily="34" charset="0"/>
              <a:ea typeface="Verdana" pitchFamily="34" charset="0"/>
              <a:cs typeface="Verdana" pitchFamily="34" charset="0"/>
            </a:endParaRPr>
          </a:p>
          <a:p>
            <a:pPr lvl="1"/>
            <a:r>
              <a:rPr lang="en-US" sz="1600" dirty="0" smtClean="0">
                <a:solidFill>
                  <a:schemeClr val="tx1"/>
                </a:solidFill>
                <a:latin typeface="Verdana" pitchFamily="34" charset="0"/>
                <a:ea typeface="Verdana" pitchFamily="34" charset="0"/>
                <a:cs typeface="Verdana" pitchFamily="34" charset="0"/>
              </a:rPr>
              <a:t>Implementation of Mock object in jUnit</a:t>
            </a:r>
            <a:endParaRPr lang="en-US" sz="1600" dirty="0">
              <a:solidFill>
                <a:schemeClr val="tx1"/>
              </a:solidFill>
              <a:latin typeface="Verdana" pitchFamily="34" charset="0"/>
              <a:ea typeface="Verdana" pitchFamily="34" charset="0"/>
              <a:cs typeface="Verdana" pitchFamily="34" charset="0"/>
            </a:endParaRPr>
          </a:p>
          <a:p>
            <a:pPr lvl="1"/>
            <a:endParaRPr lang="en-US" sz="160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071901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3" name="Rectangle 7"/>
          <p:cNvSpPr>
            <a:spLocks noGrp="1"/>
          </p:cNvSpPr>
          <p:nvPr>
            <p:ph type="title" idx="4294967295"/>
          </p:nvPr>
        </p:nvSpPr>
        <p:spPr>
          <a:xfrm>
            <a:off x="0" y="412750"/>
            <a:ext cx="8531225" cy="855663"/>
          </a:xfrm>
        </p:spPr>
        <p:txBody>
          <a:bodyPr>
            <a:noAutofit/>
          </a:bodyPr>
          <a:lstStyle/>
          <a:p>
            <a:r>
              <a:rPr lang="en-US" sz="2000" dirty="0"/>
              <a:t>Review Question</a:t>
            </a:r>
          </a:p>
        </p:txBody>
      </p:sp>
      <p:sp>
        <p:nvSpPr>
          <p:cNvPr id="219144" name="Rectangle 8"/>
          <p:cNvSpPr>
            <a:spLocks noGrp="1"/>
          </p:cNvSpPr>
          <p:nvPr>
            <p:ph idx="4294967295"/>
          </p:nvPr>
        </p:nvSpPr>
        <p:spPr>
          <a:xfrm>
            <a:off x="655320" y="1495425"/>
            <a:ext cx="6232843" cy="4643438"/>
          </a:xfrm>
        </p:spPr>
        <p:txBody>
          <a:bodyPr/>
          <a:lstStyle/>
          <a:p>
            <a:r>
              <a:rPr lang="en-US" sz="1800" dirty="0">
                <a:solidFill>
                  <a:schemeClr val="tx1"/>
                </a:solidFill>
              </a:rPr>
              <a:t>Question 1: While writing unit tests you should test </a:t>
            </a:r>
            <a:r>
              <a:rPr lang="en-US" sz="1800" dirty="0" smtClean="0">
                <a:solidFill>
                  <a:schemeClr val="tx1"/>
                </a:solidFill>
              </a:rPr>
              <a:t>___.</a:t>
            </a:r>
          </a:p>
          <a:p>
            <a:endParaRPr lang="en-US" dirty="0">
              <a:solidFill>
                <a:schemeClr val="tx1"/>
              </a:solidFill>
            </a:endParaRPr>
          </a:p>
          <a:p>
            <a:pPr lvl="1"/>
            <a:r>
              <a:rPr lang="en-US" sz="1600" dirty="0">
                <a:solidFill>
                  <a:schemeClr val="tx1"/>
                </a:solidFill>
                <a:latin typeface="Arial" pitchFamily="34" charset="0"/>
                <a:cs typeface="Arial" pitchFamily="34" charset="0"/>
              </a:rPr>
              <a:t>Option 1: Only public methods</a:t>
            </a:r>
          </a:p>
          <a:p>
            <a:pPr lvl="1"/>
            <a:r>
              <a:rPr lang="en-US" sz="1600" dirty="0">
                <a:solidFill>
                  <a:schemeClr val="tx1"/>
                </a:solidFill>
                <a:latin typeface="Arial" pitchFamily="34" charset="0"/>
                <a:cs typeface="Arial" pitchFamily="34" charset="0"/>
              </a:rPr>
              <a:t>Option 2: Only constructors</a:t>
            </a:r>
          </a:p>
          <a:p>
            <a:pPr lvl="1"/>
            <a:r>
              <a:rPr lang="en-US" sz="1600" dirty="0">
                <a:solidFill>
                  <a:schemeClr val="tx1"/>
                </a:solidFill>
                <a:latin typeface="Arial" pitchFamily="34" charset="0"/>
                <a:cs typeface="Arial" pitchFamily="34" charset="0"/>
              </a:rPr>
              <a:t>Option 3: Should test all </a:t>
            </a:r>
            <a:r>
              <a:rPr lang="en-US" sz="1600" dirty="0" smtClean="0">
                <a:solidFill>
                  <a:schemeClr val="tx1"/>
                </a:solidFill>
                <a:latin typeface="Arial" pitchFamily="34" charset="0"/>
                <a:cs typeface="Arial" pitchFamily="34" charset="0"/>
              </a:rPr>
              <a:t>methods</a:t>
            </a:r>
          </a:p>
          <a:p>
            <a:pPr lvl="1"/>
            <a:endParaRPr lang="en-US" sz="1600" dirty="0">
              <a:solidFill>
                <a:schemeClr val="tx1"/>
              </a:solidFill>
              <a:latin typeface="Arial" pitchFamily="34" charset="0"/>
              <a:cs typeface="Arial" pitchFamily="34" charset="0"/>
            </a:endParaRPr>
          </a:p>
          <a:p>
            <a:r>
              <a:rPr lang="en-US" sz="1800" dirty="0">
                <a:solidFill>
                  <a:schemeClr val="tx1"/>
                </a:solidFill>
              </a:rPr>
              <a:t>Question 2: Use constant expected values in assertions</a:t>
            </a:r>
            <a:r>
              <a:rPr lang="en-US" sz="1800" dirty="0" smtClean="0">
                <a:solidFill>
                  <a:schemeClr val="tx1"/>
                </a:solidFill>
              </a:rPr>
              <a:t>.</a:t>
            </a:r>
          </a:p>
          <a:p>
            <a:endParaRPr lang="en-US" sz="1800" dirty="0">
              <a:solidFill>
                <a:schemeClr val="tx1"/>
              </a:solidFill>
            </a:endParaRPr>
          </a:p>
          <a:p>
            <a:pPr lvl="1"/>
            <a:r>
              <a:rPr lang="en-US" sz="1600" dirty="0">
                <a:solidFill>
                  <a:schemeClr val="tx1"/>
                </a:solidFill>
                <a:latin typeface="Arial" pitchFamily="34" charset="0"/>
                <a:cs typeface="Arial" pitchFamily="34" charset="0"/>
              </a:rPr>
              <a:t>True / False</a:t>
            </a:r>
          </a:p>
          <a:p>
            <a:endParaRPr lang="en-US" dirty="0">
              <a:solidFill>
                <a:schemeClr val="tx1"/>
              </a:solidFill>
            </a:endParaRPr>
          </a:p>
        </p:txBody>
      </p:sp>
    </p:spTree>
    <p:extLst>
      <p:ext uri="{BB962C8B-B14F-4D97-AF65-F5344CB8AC3E}">
        <p14:creationId xmlns:p14="http://schemas.microsoft.com/office/powerpoint/2010/main" val="2709380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3" name="Rectangle 7"/>
          <p:cNvSpPr>
            <a:spLocks noGrp="1"/>
          </p:cNvSpPr>
          <p:nvPr>
            <p:ph type="title" idx="4294967295"/>
          </p:nvPr>
        </p:nvSpPr>
        <p:spPr>
          <a:xfrm>
            <a:off x="0" y="412750"/>
            <a:ext cx="8531225" cy="855663"/>
          </a:xfrm>
        </p:spPr>
        <p:txBody>
          <a:bodyPr>
            <a:noAutofit/>
          </a:bodyPr>
          <a:lstStyle/>
          <a:p>
            <a:r>
              <a:rPr lang="en-US" sz="2000" dirty="0"/>
              <a:t>Review Question</a:t>
            </a:r>
          </a:p>
        </p:txBody>
      </p:sp>
      <p:sp>
        <p:nvSpPr>
          <p:cNvPr id="219144" name="Rectangle 8"/>
          <p:cNvSpPr>
            <a:spLocks noGrp="1"/>
          </p:cNvSpPr>
          <p:nvPr>
            <p:ph idx="4294967295"/>
          </p:nvPr>
        </p:nvSpPr>
        <p:spPr>
          <a:xfrm>
            <a:off x="929640" y="1510665"/>
            <a:ext cx="7284720" cy="4643438"/>
          </a:xfrm>
        </p:spPr>
        <p:txBody>
          <a:bodyPr/>
          <a:lstStyle/>
          <a:p>
            <a:r>
              <a:rPr lang="en-US" sz="1800" dirty="0">
                <a:solidFill>
                  <a:schemeClr val="tx1"/>
                </a:solidFill>
              </a:rPr>
              <a:t>Question 3: </a:t>
            </a:r>
            <a:r>
              <a:rPr lang="en-US" sz="1800" dirty="0">
                <a:solidFill>
                  <a:schemeClr val="tx1"/>
                </a:solidFill>
                <a:latin typeface="Arial" pitchFamily="34" charset="0"/>
                <a:cs typeface="Arial" pitchFamily="34" charset="0"/>
              </a:rPr>
              <a:t>Which  method creates a mock which returns default values for methods which are not </a:t>
            </a:r>
            <a:r>
              <a:rPr lang="en-US" sz="1800" dirty="0" smtClean="0">
                <a:solidFill>
                  <a:schemeClr val="tx1"/>
                </a:solidFill>
                <a:latin typeface="Arial" pitchFamily="34" charset="0"/>
                <a:cs typeface="Arial" pitchFamily="34" charset="0"/>
              </a:rPr>
              <a:t>overridden</a:t>
            </a:r>
            <a:r>
              <a:rPr lang="en-US" dirty="0" smtClean="0">
                <a:solidFill>
                  <a:schemeClr val="tx1"/>
                </a:solidFill>
              </a:rPr>
              <a:t> </a:t>
            </a:r>
            <a:r>
              <a:rPr lang="en-US" dirty="0" smtClean="0">
                <a:solidFill>
                  <a:schemeClr val="tx1"/>
                </a:solidFill>
              </a:rPr>
              <a:t>?</a:t>
            </a:r>
          </a:p>
          <a:p>
            <a:endParaRPr lang="en-US" dirty="0">
              <a:solidFill>
                <a:schemeClr val="tx1"/>
              </a:solidFill>
            </a:endParaRPr>
          </a:p>
          <a:p>
            <a:pPr lvl="1"/>
            <a:r>
              <a:rPr lang="en-US" sz="1600" dirty="0">
                <a:solidFill>
                  <a:schemeClr val="tx1"/>
                </a:solidFill>
                <a:latin typeface="Arial" pitchFamily="34" charset="0"/>
                <a:cs typeface="Arial" pitchFamily="34" charset="0"/>
              </a:rPr>
              <a:t>Option 1: </a:t>
            </a:r>
            <a:r>
              <a:rPr lang="en-US" sz="1600" dirty="0"/>
              <a:t>createNiceMock()</a:t>
            </a:r>
            <a:endParaRPr lang="en-US" sz="1600" dirty="0">
              <a:solidFill>
                <a:schemeClr val="tx1"/>
              </a:solidFill>
              <a:latin typeface="Arial" pitchFamily="34" charset="0"/>
              <a:cs typeface="Arial" pitchFamily="34" charset="0"/>
            </a:endParaRPr>
          </a:p>
          <a:p>
            <a:pPr lvl="1"/>
            <a:r>
              <a:rPr lang="en-US" sz="1600" dirty="0">
                <a:solidFill>
                  <a:schemeClr val="tx1"/>
                </a:solidFill>
                <a:latin typeface="Arial" pitchFamily="34" charset="0"/>
                <a:cs typeface="Arial" pitchFamily="34" charset="0"/>
              </a:rPr>
              <a:t>Option 2: replay()</a:t>
            </a:r>
          </a:p>
          <a:p>
            <a:pPr lvl="1"/>
            <a:r>
              <a:rPr lang="en-US" sz="1600" dirty="0">
                <a:solidFill>
                  <a:schemeClr val="tx1"/>
                </a:solidFill>
                <a:latin typeface="Arial" pitchFamily="34" charset="0"/>
                <a:cs typeface="Arial" pitchFamily="34" charset="0"/>
              </a:rPr>
              <a:t>Option 3: verify</a:t>
            </a:r>
            <a:r>
              <a:rPr lang="en-US" sz="1600" dirty="0" smtClean="0">
                <a:solidFill>
                  <a:schemeClr val="tx1"/>
                </a:solidFill>
                <a:latin typeface="Arial" pitchFamily="34" charset="0"/>
                <a:cs typeface="Arial" pitchFamily="34" charset="0"/>
              </a:rPr>
              <a:t>()</a:t>
            </a:r>
          </a:p>
          <a:p>
            <a:pPr lvl="1"/>
            <a:endParaRPr lang="en-US" sz="1600" dirty="0">
              <a:solidFill>
                <a:schemeClr val="tx1"/>
              </a:solidFill>
              <a:latin typeface="Arial" pitchFamily="34" charset="0"/>
              <a:cs typeface="Arial" pitchFamily="34" charset="0"/>
            </a:endParaRPr>
          </a:p>
          <a:p>
            <a:r>
              <a:rPr lang="en-US" sz="1800" dirty="0">
                <a:solidFill>
                  <a:schemeClr val="tx1"/>
                </a:solidFill>
              </a:rPr>
              <a:t>Question 4: verify method</a:t>
            </a:r>
            <a:r>
              <a:rPr lang="en-US" sz="1800" dirty="0">
                <a:solidFill>
                  <a:schemeClr val="tx1"/>
                </a:solidFill>
                <a:latin typeface="Arial" pitchFamily="34" charset="0"/>
                <a:cs typeface="Arial" pitchFamily="34" charset="0"/>
              </a:rPr>
              <a:t>  validates that all</a:t>
            </a:r>
          </a:p>
          <a:p>
            <a:pPr marL="0" indent="0">
              <a:buNone/>
            </a:pPr>
            <a:r>
              <a:rPr lang="en-US" sz="1800" dirty="0">
                <a:solidFill>
                  <a:schemeClr val="tx1"/>
                </a:solidFill>
                <a:latin typeface="Arial" pitchFamily="34" charset="0"/>
                <a:cs typeface="Arial" pitchFamily="34" charset="0"/>
              </a:rPr>
              <a:t>  expected method calls were executed and in the correct order </a:t>
            </a:r>
            <a:r>
              <a:rPr lang="en-US" dirty="0" smtClean="0">
                <a:solidFill>
                  <a:schemeClr val="tx1"/>
                </a:solidFill>
              </a:rPr>
              <a:t>.</a:t>
            </a:r>
          </a:p>
          <a:p>
            <a:pPr marL="0" indent="0">
              <a:buNone/>
            </a:pPr>
            <a:endParaRPr lang="en-US" sz="1600" dirty="0">
              <a:solidFill>
                <a:schemeClr val="tx1"/>
              </a:solidFill>
            </a:endParaRPr>
          </a:p>
          <a:p>
            <a:pPr lvl="1"/>
            <a:r>
              <a:rPr lang="en-US" sz="1600" dirty="0">
                <a:solidFill>
                  <a:schemeClr val="tx1"/>
                </a:solidFill>
                <a:latin typeface="Arial" pitchFamily="34" charset="0"/>
                <a:cs typeface="Arial" pitchFamily="34" charset="0"/>
              </a:rPr>
              <a:t>True / False</a:t>
            </a:r>
          </a:p>
          <a:p>
            <a:endParaRPr lang="en-US" dirty="0">
              <a:solidFill>
                <a:schemeClr val="tx1"/>
              </a:solidFill>
            </a:endParaRPr>
          </a:p>
        </p:txBody>
      </p:sp>
    </p:spTree>
    <p:extLst>
      <p:ext uri="{BB962C8B-B14F-4D97-AF65-F5344CB8AC3E}">
        <p14:creationId xmlns:p14="http://schemas.microsoft.com/office/powerpoint/2010/main" val="3794270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Lesson Objectives</a:t>
            </a:r>
          </a:p>
        </p:txBody>
      </p:sp>
      <p:sp>
        <p:nvSpPr>
          <p:cNvPr id="2" name="Content Placeholder 1"/>
          <p:cNvSpPr>
            <a:spLocks noGrp="1"/>
          </p:cNvSpPr>
          <p:nvPr>
            <p:ph idx="4294967295"/>
          </p:nvPr>
        </p:nvSpPr>
        <p:spPr>
          <a:xfrm>
            <a:off x="792480" y="1495425"/>
            <a:ext cx="7086600" cy="4643438"/>
          </a:xfrm>
        </p:spPr>
        <p:txBody>
          <a:bodyPr/>
          <a:lstStyle/>
          <a:p>
            <a:r>
              <a:rPr lang="en-US" sz="1800" dirty="0">
                <a:latin typeface="Verdana" pitchFamily="34" charset="0"/>
                <a:ea typeface="Verdana" pitchFamily="34" charset="0"/>
                <a:cs typeface="Verdana" pitchFamily="34" charset="0"/>
              </a:rPr>
              <a:t>After completing this lesson, participants will be able to </a:t>
            </a:r>
            <a:endParaRPr lang="en-US" sz="1800" dirty="0" smtClean="0">
              <a:latin typeface="Verdana" pitchFamily="34" charset="0"/>
              <a:ea typeface="Verdana" pitchFamily="34" charset="0"/>
              <a:cs typeface="Verdana" pitchFamily="34" charset="0"/>
            </a:endParaRPr>
          </a:p>
          <a:p>
            <a:endParaRPr lang="en-US" sz="1800" dirty="0">
              <a:latin typeface="Verdana" pitchFamily="34" charset="0"/>
              <a:ea typeface="Verdana" pitchFamily="34" charset="0"/>
              <a:cs typeface="Verdana" pitchFamily="34" charset="0"/>
            </a:endParaRPr>
          </a:p>
          <a:p>
            <a:pPr lvl="1"/>
            <a:r>
              <a:rPr lang="en-US" sz="1600" dirty="0"/>
              <a:t>Understand advanced testing </a:t>
            </a:r>
            <a:r>
              <a:rPr lang="en-US" sz="1600" dirty="0" smtClean="0"/>
              <a:t>concepts</a:t>
            </a:r>
          </a:p>
          <a:p>
            <a:pPr lvl="1"/>
            <a:endParaRPr lang="en-US" sz="1600" dirty="0"/>
          </a:p>
          <a:p>
            <a:pPr lvl="1"/>
            <a:r>
              <a:rPr lang="en-US" sz="1600" dirty="0"/>
              <a:t>Work with test </a:t>
            </a:r>
            <a:r>
              <a:rPr lang="en-US" sz="1600" dirty="0" smtClean="0"/>
              <a:t>suites</a:t>
            </a:r>
          </a:p>
          <a:p>
            <a:pPr lvl="1"/>
            <a:endParaRPr lang="en-US" sz="1600" dirty="0"/>
          </a:p>
          <a:p>
            <a:pPr lvl="1"/>
            <a:r>
              <a:rPr lang="en-US" sz="1600" dirty="0"/>
              <a:t>Implement parameterized tests and mocking concepts</a:t>
            </a:r>
          </a:p>
          <a:p>
            <a:endParaRPr lang="en-US" sz="1600" dirty="0"/>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18.1: Advanced Testing Concepts</a:t>
            </a:r>
            <a:br>
              <a:rPr lang="en-US" sz="2000" dirty="0"/>
            </a:br>
            <a:r>
              <a:rPr lang="en-US" sz="2000" dirty="0"/>
              <a:t>Composing Test into Test Suites</a:t>
            </a:r>
          </a:p>
        </p:txBody>
      </p:sp>
      <p:sp>
        <p:nvSpPr>
          <p:cNvPr id="263175" name="Rectangle 7"/>
          <p:cNvSpPr>
            <a:spLocks noGrp="1"/>
          </p:cNvSpPr>
          <p:nvPr>
            <p:ph idx="4294967295"/>
          </p:nvPr>
        </p:nvSpPr>
        <p:spPr>
          <a:xfrm>
            <a:off x="298450" y="1495425"/>
            <a:ext cx="8845550" cy="4643438"/>
          </a:xfrm>
          <a:noFill/>
        </p:spPr>
        <p:txBody>
          <a:bodyPr/>
          <a:lstStyle/>
          <a:p>
            <a:r>
              <a:rPr lang="en-US" sz="1800" dirty="0">
                <a:solidFill>
                  <a:schemeClr val="tx1"/>
                </a:solidFill>
                <a:latin typeface="Verdana" pitchFamily="34" charset="0"/>
                <a:ea typeface="Verdana" pitchFamily="34" charset="0"/>
                <a:cs typeface="Verdana" pitchFamily="34" charset="0"/>
              </a:rPr>
              <a:t>A testsuite comprises of multiple tests and is a convenient way to group the tests, which are related. </a:t>
            </a:r>
            <a:endParaRPr lang="en-US" sz="1800" dirty="0" smtClean="0">
              <a:solidFill>
                <a:schemeClr val="tx1"/>
              </a:solidFill>
              <a:latin typeface="Verdana" pitchFamily="34" charset="0"/>
              <a:ea typeface="Verdana" pitchFamily="34" charset="0"/>
              <a:cs typeface="Verdana" pitchFamily="34" charset="0"/>
            </a:endParaRPr>
          </a:p>
          <a:p>
            <a:endParaRPr lang="en-US" sz="1800" dirty="0">
              <a:solidFill>
                <a:schemeClr val="tx1"/>
              </a:solidFill>
              <a:latin typeface="Verdana" pitchFamily="34" charset="0"/>
              <a:ea typeface="Verdana" pitchFamily="34" charset="0"/>
              <a:cs typeface="Verdana" pitchFamily="34" charset="0"/>
            </a:endParaRPr>
          </a:p>
          <a:p>
            <a:r>
              <a:rPr lang="en-US" sz="1800" dirty="0">
                <a:solidFill>
                  <a:schemeClr val="tx1"/>
                </a:solidFill>
                <a:latin typeface="Verdana" pitchFamily="34" charset="0"/>
                <a:ea typeface="Verdana" pitchFamily="34" charset="0"/>
                <a:cs typeface="Verdana" pitchFamily="34" charset="0"/>
              </a:rPr>
              <a:t>It also helps in specifying </a:t>
            </a:r>
            <a:r>
              <a:rPr lang="en-US" sz="1800" dirty="0" smtClean="0">
                <a:solidFill>
                  <a:schemeClr val="tx1"/>
                </a:solidFill>
                <a:latin typeface="Verdana" pitchFamily="34" charset="0"/>
                <a:ea typeface="Verdana" pitchFamily="34" charset="0"/>
                <a:cs typeface="Verdana" pitchFamily="34" charset="0"/>
              </a:rPr>
              <a:t>the </a:t>
            </a:r>
            <a:r>
              <a:rPr lang="en-US" sz="1800" dirty="0">
                <a:solidFill>
                  <a:schemeClr val="tx1"/>
                </a:solidFill>
                <a:latin typeface="Verdana" pitchFamily="34" charset="0"/>
                <a:ea typeface="Verdana" pitchFamily="34" charset="0"/>
                <a:cs typeface="Verdana" pitchFamily="34" charset="0"/>
              </a:rPr>
              <a:t>order for executing the tests.</a:t>
            </a:r>
          </a:p>
          <a:p>
            <a:r>
              <a:rPr lang="en-US" sz="1800" dirty="0">
                <a:solidFill>
                  <a:schemeClr val="tx1"/>
                </a:solidFill>
                <a:latin typeface="Verdana" pitchFamily="34" charset="0"/>
                <a:ea typeface="Verdana" pitchFamily="34" charset="0"/>
                <a:cs typeface="Verdana" pitchFamily="34" charset="0"/>
              </a:rPr>
              <a:t>JUnit provides the following</a:t>
            </a:r>
            <a:r>
              <a:rPr lang="en-US" sz="1800" dirty="0" smtClean="0">
                <a:solidFill>
                  <a:schemeClr val="tx1"/>
                </a:solidFill>
                <a:latin typeface="Verdana" pitchFamily="34" charset="0"/>
                <a:ea typeface="Verdana" pitchFamily="34" charset="0"/>
                <a:cs typeface="Verdana" pitchFamily="34" charset="0"/>
              </a:rPr>
              <a:t>:</a:t>
            </a:r>
          </a:p>
          <a:p>
            <a:endParaRPr lang="en-US" sz="1800" dirty="0">
              <a:solidFill>
                <a:schemeClr val="tx1"/>
              </a:solidFill>
              <a:latin typeface="Verdana" pitchFamily="34" charset="0"/>
              <a:ea typeface="Verdana" pitchFamily="34" charset="0"/>
              <a:cs typeface="Verdana" pitchFamily="34" charset="0"/>
            </a:endParaRPr>
          </a:p>
          <a:p>
            <a:pPr lvl="1"/>
            <a:r>
              <a:rPr lang="en-US" sz="1600" dirty="0">
                <a:solidFill>
                  <a:schemeClr val="tx1"/>
                </a:solidFill>
                <a:latin typeface="Verdana" pitchFamily="34" charset="0"/>
                <a:ea typeface="Verdana" pitchFamily="34" charset="0"/>
                <a:cs typeface="Verdana" pitchFamily="34" charset="0"/>
              </a:rPr>
              <a:t>org.junit.runners.Suite class : It runs a group of test cases</a:t>
            </a:r>
            <a:r>
              <a:rPr lang="en-US" sz="1600" dirty="0" smtClean="0">
                <a:solidFill>
                  <a:schemeClr val="tx1"/>
                </a:solidFill>
                <a:latin typeface="Verdana" pitchFamily="34" charset="0"/>
                <a:ea typeface="Verdana" pitchFamily="34" charset="0"/>
                <a:cs typeface="Verdana" pitchFamily="34" charset="0"/>
              </a:rPr>
              <a:t>.</a:t>
            </a:r>
          </a:p>
          <a:p>
            <a:pPr lvl="1"/>
            <a:endParaRPr lang="en-US" sz="1600" dirty="0" smtClean="0">
              <a:solidFill>
                <a:schemeClr val="tx1"/>
              </a:solidFill>
              <a:latin typeface="Verdana" pitchFamily="34" charset="0"/>
              <a:ea typeface="Verdana" pitchFamily="34" charset="0"/>
              <a:cs typeface="Verdana" pitchFamily="34" charset="0"/>
            </a:endParaRPr>
          </a:p>
          <a:p>
            <a:pPr lvl="1"/>
            <a:endParaRPr lang="en-US" sz="1600" dirty="0">
              <a:solidFill>
                <a:schemeClr val="tx1"/>
              </a:solidFill>
              <a:latin typeface="Verdana" pitchFamily="34" charset="0"/>
              <a:ea typeface="Verdana" pitchFamily="34" charset="0"/>
              <a:cs typeface="Verdana" pitchFamily="34" charset="0"/>
            </a:endParaRPr>
          </a:p>
          <a:p>
            <a:pPr lvl="1"/>
            <a:r>
              <a:rPr lang="en-US" sz="1600" dirty="0">
                <a:solidFill>
                  <a:schemeClr val="tx1"/>
                </a:solidFill>
                <a:latin typeface="Verdana" pitchFamily="34" charset="0"/>
                <a:ea typeface="Verdana" pitchFamily="34" charset="0"/>
                <a:cs typeface="Verdana" pitchFamily="34" charset="0"/>
              </a:rPr>
              <a:t>@RunWith : It specifies runner class to run the annotated class</a:t>
            </a:r>
            <a:r>
              <a:rPr lang="en-US" sz="1600" dirty="0" smtClean="0">
                <a:solidFill>
                  <a:schemeClr val="tx1"/>
                </a:solidFill>
                <a:latin typeface="Verdana" pitchFamily="34" charset="0"/>
                <a:ea typeface="Verdana" pitchFamily="34" charset="0"/>
                <a:cs typeface="Verdana" pitchFamily="34" charset="0"/>
              </a:rPr>
              <a:t>.</a:t>
            </a:r>
          </a:p>
          <a:p>
            <a:pPr lvl="1"/>
            <a:endParaRPr lang="en-US" sz="1600" dirty="0">
              <a:solidFill>
                <a:schemeClr val="tx1"/>
              </a:solidFill>
              <a:latin typeface="Verdana" pitchFamily="34" charset="0"/>
              <a:ea typeface="Verdana" pitchFamily="34" charset="0"/>
              <a:cs typeface="Verdana" pitchFamily="34" charset="0"/>
            </a:endParaRPr>
          </a:p>
          <a:p>
            <a:pPr lvl="1"/>
            <a:r>
              <a:rPr lang="en-US" sz="1600" dirty="0">
                <a:solidFill>
                  <a:schemeClr val="tx1"/>
                </a:solidFill>
                <a:latin typeface="Verdana" pitchFamily="34" charset="0"/>
                <a:ea typeface="Verdana" pitchFamily="34" charset="0"/>
                <a:cs typeface="Verdana" pitchFamily="34" charset="0"/>
              </a:rPr>
              <a:t>@Suite.SuiteClasses : It specifies an array of test classes for the Suite.Class to run</a:t>
            </a:r>
            <a:r>
              <a:rPr lang="en-US" sz="1600" dirty="0" smtClean="0">
                <a:solidFill>
                  <a:schemeClr val="tx1"/>
                </a:solidFill>
                <a:latin typeface="Verdana" pitchFamily="34" charset="0"/>
                <a:ea typeface="Verdana" pitchFamily="34" charset="0"/>
                <a:cs typeface="Verdana" pitchFamily="34" charset="0"/>
              </a:rPr>
              <a:t>.</a:t>
            </a:r>
          </a:p>
          <a:p>
            <a:pPr lvl="1"/>
            <a:endParaRPr lang="en-US" sz="1600" dirty="0">
              <a:solidFill>
                <a:schemeClr val="tx1"/>
              </a:solidFill>
              <a:latin typeface="Verdana" pitchFamily="34" charset="0"/>
              <a:ea typeface="Verdana" pitchFamily="34" charset="0"/>
              <a:cs typeface="Verdana" pitchFamily="34" charset="0"/>
            </a:endParaRPr>
          </a:p>
          <a:p>
            <a:pPr lvl="2"/>
            <a:r>
              <a:rPr lang="en-US" sz="1400" dirty="0">
                <a:solidFill>
                  <a:schemeClr val="tx1"/>
                </a:solidFill>
                <a:latin typeface="Verdana" pitchFamily="34" charset="0"/>
                <a:ea typeface="Verdana" pitchFamily="34" charset="0"/>
                <a:cs typeface="Verdana" pitchFamily="34" charset="0"/>
              </a:rPr>
              <a:t>The annotated class should be an empty class but may contain initialization and cleanup code.</a:t>
            </a:r>
          </a:p>
        </p:txBody>
      </p:sp>
    </p:spTree>
    <p:extLst>
      <p:ext uri="{BB962C8B-B14F-4D97-AF65-F5344CB8AC3E}">
        <p14:creationId xmlns:p14="http://schemas.microsoft.com/office/powerpoint/2010/main" val="41470629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18.2: Test Suites</a:t>
            </a:r>
            <a:br>
              <a:rPr lang="en-US" sz="2000" dirty="0"/>
            </a:br>
            <a:r>
              <a:rPr lang="en-US" sz="2000" dirty="0"/>
              <a:t>Composing Test into Test Suites</a:t>
            </a:r>
          </a:p>
        </p:txBody>
      </p:sp>
      <p:sp>
        <p:nvSpPr>
          <p:cNvPr id="3" name="Content Placeholder 2"/>
          <p:cNvSpPr>
            <a:spLocks noGrp="1"/>
          </p:cNvSpPr>
          <p:nvPr>
            <p:ph idx="4294967295"/>
          </p:nvPr>
        </p:nvSpPr>
        <p:spPr>
          <a:xfrm>
            <a:off x="298450" y="1495425"/>
            <a:ext cx="8845550" cy="4643438"/>
          </a:xfrm>
        </p:spPr>
        <p:txBody>
          <a:bodyPr/>
          <a:lstStyle/>
          <a:p>
            <a:r>
              <a:rPr lang="en-US" sz="1800" dirty="0"/>
              <a:t>Example: </a:t>
            </a:r>
          </a:p>
          <a:p>
            <a:endParaRPr lang="en-US" dirty="0"/>
          </a:p>
        </p:txBody>
      </p:sp>
      <p:sp>
        <p:nvSpPr>
          <p:cNvPr id="265225" name="AutoShape 9"/>
          <p:cNvSpPr>
            <a:spLocks noChangeArrowheads="1"/>
          </p:cNvSpPr>
          <p:nvPr/>
        </p:nvSpPr>
        <p:spPr bwMode="auto">
          <a:xfrm>
            <a:off x="407988" y="2202090"/>
            <a:ext cx="7848600" cy="3810000"/>
          </a:xfrm>
          <a:prstGeom prst="roundRect">
            <a:avLst>
              <a:gd name="adj" fmla="val 16667"/>
            </a:avLst>
          </a:prstGeom>
          <a:noFill/>
          <a:ln w="19050">
            <a:solidFill>
              <a:schemeClr val="tx1"/>
            </a:solidFill>
            <a:round/>
            <a:headEnd/>
            <a:tailEnd/>
          </a:ln>
          <a:effectLst/>
        </p:spPr>
        <p:txBody>
          <a:bodyPr anchor="ctr"/>
          <a:lstStyle/>
          <a:p>
            <a:pPr lvl="1">
              <a:spcBef>
                <a:spcPct val="20000"/>
              </a:spcBef>
            </a:pPr>
            <a:r>
              <a:rPr lang="en-US" sz="1400" dirty="0">
                <a:latin typeface="Verdana" pitchFamily="34" charset="0"/>
                <a:ea typeface="Verdana" pitchFamily="34" charset="0"/>
                <a:cs typeface="Verdana" pitchFamily="34" charset="0"/>
              </a:rPr>
              <a:t>import org.junit.runner.RunWith; </a:t>
            </a:r>
          </a:p>
          <a:p>
            <a:pPr lvl="1">
              <a:spcBef>
                <a:spcPct val="20000"/>
              </a:spcBef>
            </a:pPr>
            <a:r>
              <a:rPr lang="en-US" sz="1400" dirty="0">
                <a:latin typeface="Verdana" pitchFamily="34" charset="0"/>
                <a:ea typeface="Verdana" pitchFamily="34" charset="0"/>
                <a:cs typeface="Verdana" pitchFamily="34" charset="0"/>
              </a:rPr>
              <a:t>import org.junit.runners.Suite; </a:t>
            </a:r>
          </a:p>
          <a:p>
            <a:pPr lvl="1">
              <a:spcBef>
                <a:spcPct val="20000"/>
              </a:spcBef>
            </a:pPr>
            <a:r>
              <a:rPr lang="en-US" sz="1400" dirty="0">
                <a:latin typeface="Verdana" pitchFamily="34" charset="0"/>
                <a:ea typeface="Verdana" pitchFamily="34" charset="0"/>
                <a:cs typeface="Verdana" pitchFamily="34" charset="0"/>
              </a:rPr>
              <a:t>@RunWith(Suite.class) </a:t>
            </a:r>
          </a:p>
          <a:p>
            <a:pPr lvl="1">
              <a:spcBef>
                <a:spcPct val="20000"/>
              </a:spcBef>
            </a:pPr>
            <a:r>
              <a:rPr lang="en-US" sz="1400" dirty="0">
                <a:latin typeface="Verdana" pitchFamily="34" charset="0"/>
                <a:ea typeface="Verdana" pitchFamily="34" charset="0"/>
                <a:cs typeface="Verdana" pitchFamily="34" charset="0"/>
              </a:rPr>
              <a:t>@Suite.SuiteClasses({ TestCalAdd.class, TestCalSubtract.class, </a:t>
            </a:r>
          </a:p>
          <a:p>
            <a:pPr lvl="1">
              <a:spcBef>
                <a:spcPct val="20000"/>
              </a:spcBef>
            </a:pPr>
            <a:r>
              <a:rPr lang="en-US" sz="1400" dirty="0">
                <a:latin typeface="Verdana" pitchFamily="34" charset="0"/>
                <a:ea typeface="Verdana" pitchFamily="34" charset="0"/>
                <a:cs typeface="Verdana" pitchFamily="34" charset="0"/>
              </a:rPr>
              <a:t>TestCalMultiply.class, TestCalDivide.class }) </a:t>
            </a:r>
          </a:p>
          <a:p>
            <a:pPr lvl="1">
              <a:spcBef>
                <a:spcPct val="20000"/>
              </a:spcBef>
            </a:pPr>
            <a:r>
              <a:rPr lang="en-US" sz="1400" dirty="0">
                <a:latin typeface="Verdana" pitchFamily="34" charset="0"/>
                <a:ea typeface="Verdana" pitchFamily="34" charset="0"/>
                <a:cs typeface="Verdana" pitchFamily="34" charset="0"/>
              </a:rPr>
              <a:t>public class CalSuite { </a:t>
            </a:r>
          </a:p>
          <a:p>
            <a:pPr lvl="1">
              <a:spcBef>
                <a:spcPct val="20000"/>
              </a:spcBef>
            </a:pPr>
            <a:r>
              <a:rPr lang="en-US" sz="1400" dirty="0">
                <a:latin typeface="Verdana" pitchFamily="34" charset="0"/>
                <a:ea typeface="Verdana" pitchFamily="34" charset="0"/>
                <a:cs typeface="Verdana" pitchFamily="34" charset="0"/>
              </a:rPr>
              <a:t>// the class remains completely empty, </a:t>
            </a:r>
          </a:p>
          <a:p>
            <a:pPr lvl="1">
              <a:spcBef>
                <a:spcPct val="20000"/>
              </a:spcBef>
            </a:pPr>
            <a:r>
              <a:rPr lang="en-US" sz="1400" dirty="0">
                <a:latin typeface="Verdana" pitchFamily="34" charset="0"/>
                <a:ea typeface="Verdana" pitchFamily="34" charset="0"/>
                <a:cs typeface="Verdana" pitchFamily="34" charset="0"/>
              </a:rPr>
              <a:t>// being used only as a holder for the above annotations </a:t>
            </a:r>
          </a:p>
          <a:p>
            <a:pPr lvl="1">
              <a:spcBef>
                <a:spcPct val="20000"/>
              </a:spcBef>
            </a:pPr>
            <a:r>
              <a:rPr lang="en-US" sz="1400" dirty="0">
                <a:latin typeface="Verdana" pitchFamily="34" charset="0"/>
                <a:ea typeface="Verdana" pitchFamily="34" charset="0"/>
                <a:cs typeface="Verdana" pitchFamily="34" charset="0"/>
              </a:rPr>
              <a:t>} </a:t>
            </a:r>
          </a:p>
        </p:txBody>
      </p:sp>
    </p:spTree>
    <p:extLst>
      <p:ext uri="{BB962C8B-B14F-4D97-AF65-F5344CB8AC3E}">
        <p14:creationId xmlns:p14="http://schemas.microsoft.com/office/powerpoint/2010/main" val="25588819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18.2: Test Suites </a:t>
            </a:r>
            <a:br>
              <a:rPr lang="en-US" sz="2000" dirty="0"/>
            </a:br>
            <a:r>
              <a:rPr lang="en-US" sz="2000" dirty="0"/>
              <a:t>Demo</a:t>
            </a:r>
          </a:p>
        </p:txBody>
      </p:sp>
      <p:sp>
        <p:nvSpPr>
          <p:cNvPr id="267343" name="Rectangle 79"/>
          <p:cNvSpPr>
            <a:spLocks noGrp="1"/>
          </p:cNvSpPr>
          <p:nvPr>
            <p:ph idx="4294967295"/>
          </p:nvPr>
        </p:nvSpPr>
        <p:spPr>
          <a:xfrm>
            <a:off x="1295400" y="1495425"/>
            <a:ext cx="6644640" cy="4643438"/>
          </a:xfrm>
        </p:spPr>
        <p:txBody>
          <a:bodyPr/>
          <a:lstStyle/>
          <a:p>
            <a:r>
              <a:rPr lang="en-US" sz="1800" dirty="0">
                <a:solidFill>
                  <a:srgbClr val="000000"/>
                </a:solidFill>
              </a:rPr>
              <a:t>Demo on</a:t>
            </a:r>
            <a:r>
              <a:rPr lang="en-US" sz="1800" dirty="0" smtClean="0">
                <a:solidFill>
                  <a:srgbClr val="000000"/>
                </a:solidFill>
              </a:rPr>
              <a:t>:</a:t>
            </a:r>
          </a:p>
          <a:p>
            <a:endParaRPr lang="en-US" sz="1800" dirty="0">
              <a:solidFill>
                <a:srgbClr val="000000"/>
              </a:solidFill>
            </a:endParaRPr>
          </a:p>
          <a:p>
            <a:pPr lvl="1"/>
            <a:r>
              <a:rPr lang="en-US" sz="1600" dirty="0">
                <a:solidFill>
                  <a:srgbClr val="000000"/>
                </a:solidFill>
                <a:cs typeface="Arial" pitchFamily="34" charset="0"/>
              </a:rPr>
              <a:t>Composing tests into Test </a:t>
            </a:r>
            <a:r>
              <a:rPr lang="en-US" sz="1600" dirty="0" smtClean="0">
                <a:solidFill>
                  <a:srgbClr val="000000"/>
                </a:solidFill>
                <a:cs typeface="Arial" pitchFamily="34" charset="0"/>
              </a:rPr>
              <a:t>Suites</a:t>
            </a:r>
          </a:p>
          <a:p>
            <a:pPr lvl="1"/>
            <a:endParaRPr lang="en-US" sz="1600" dirty="0">
              <a:solidFill>
                <a:srgbClr val="000000"/>
              </a:solidFill>
              <a:cs typeface="Arial" pitchFamily="34" charset="0"/>
            </a:endParaRPr>
          </a:p>
          <a:p>
            <a:pPr lvl="2"/>
            <a:r>
              <a:rPr lang="en-US" sz="1400" dirty="0">
                <a:solidFill>
                  <a:srgbClr val="000000"/>
                </a:solidFill>
                <a:cs typeface="Arial" pitchFamily="34" charset="0"/>
              </a:rPr>
              <a:t>TestPersonSuite.java</a:t>
            </a:r>
          </a:p>
        </p:txBody>
      </p:sp>
    </p:spTree>
    <p:extLst>
      <p:ext uri="{BB962C8B-B14F-4D97-AF65-F5344CB8AC3E}">
        <p14:creationId xmlns:p14="http://schemas.microsoft.com/office/powerpoint/2010/main" val="36662648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latin typeface="Candara" pitchFamily="34" charset="0"/>
              </a:rPr>
              <a:t>18.3: Parameterized Tests</a:t>
            </a:r>
            <a:br>
              <a:rPr lang="en-US" sz="2000" dirty="0">
                <a:latin typeface="Candara" pitchFamily="34" charset="0"/>
              </a:rPr>
            </a:br>
            <a:r>
              <a:rPr lang="en-US" sz="2000" dirty="0">
                <a:latin typeface="Candara" pitchFamily="34" charset="0"/>
              </a:rPr>
              <a:t>Reusing Tests</a:t>
            </a:r>
          </a:p>
        </p:txBody>
      </p:sp>
      <p:sp>
        <p:nvSpPr>
          <p:cNvPr id="269319" name="Rectangle 7"/>
          <p:cNvSpPr>
            <a:spLocks noGrp="1"/>
          </p:cNvSpPr>
          <p:nvPr>
            <p:ph idx="4294967295"/>
          </p:nvPr>
        </p:nvSpPr>
        <p:spPr>
          <a:xfrm>
            <a:off x="298450" y="1495425"/>
            <a:ext cx="8845550" cy="4643438"/>
          </a:xfrm>
        </p:spPr>
        <p:txBody>
          <a:bodyPr/>
          <a:lstStyle/>
          <a:p>
            <a:r>
              <a:rPr lang="en-US" sz="1800" dirty="0">
                <a:solidFill>
                  <a:srgbClr val="000000"/>
                </a:solidFill>
              </a:rPr>
              <a:t>Parameterized tests allow you to run the same test with different data. </a:t>
            </a:r>
          </a:p>
          <a:p>
            <a:r>
              <a:rPr lang="en-US" sz="1800" dirty="0">
                <a:solidFill>
                  <a:srgbClr val="000000"/>
                </a:solidFill>
              </a:rPr>
              <a:t>To specify parameterized tests</a:t>
            </a:r>
            <a:r>
              <a:rPr lang="en-US" dirty="0" smtClean="0">
                <a:solidFill>
                  <a:srgbClr val="000000"/>
                </a:solidFill>
                <a:latin typeface="Candara"/>
              </a:rPr>
              <a:t>:</a:t>
            </a:r>
          </a:p>
          <a:p>
            <a:endParaRPr lang="en-US" dirty="0">
              <a:solidFill>
                <a:srgbClr val="000000"/>
              </a:solidFill>
              <a:latin typeface="Candara"/>
            </a:endParaRPr>
          </a:p>
          <a:p>
            <a:pPr lvl="1"/>
            <a:r>
              <a:rPr lang="en-US" sz="1600" dirty="0">
                <a:solidFill>
                  <a:srgbClr val="000000"/>
                </a:solidFill>
                <a:cs typeface="Arial" pitchFamily="34" charset="0"/>
              </a:rPr>
              <a:t>Annotate class with @</a:t>
            </a:r>
            <a:r>
              <a:rPr lang="en-US" sz="1600" dirty="0" err="1">
                <a:solidFill>
                  <a:srgbClr val="000000"/>
                </a:solidFill>
                <a:cs typeface="Arial" pitchFamily="34" charset="0"/>
              </a:rPr>
              <a:t>RunWith</a:t>
            </a:r>
            <a:r>
              <a:rPr lang="en-US" sz="1600" dirty="0">
                <a:solidFill>
                  <a:srgbClr val="000000"/>
                </a:solidFill>
                <a:cs typeface="Arial" pitchFamily="34" charset="0"/>
              </a:rPr>
              <a:t>(</a:t>
            </a:r>
            <a:r>
              <a:rPr lang="en-US" sz="1600" dirty="0" err="1">
                <a:solidFill>
                  <a:srgbClr val="000000"/>
                </a:solidFill>
                <a:cs typeface="Arial" pitchFamily="34" charset="0"/>
              </a:rPr>
              <a:t>Parameterized.class</a:t>
            </a:r>
            <a:r>
              <a:rPr lang="en-US" sz="1600" dirty="0" smtClean="0">
                <a:solidFill>
                  <a:srgbClr val="000000"/>
                </a:solidFill>
                <a:cs typeface="Arial" pitchFamily="34" charset="0"/>
              </a:rPr>
              <a:t>).</a:t>
            </a:r>
          </a:p>
          <a:p>
            <a:pPr lvl="1"/>
            <a:endParaRPr lang="en-US" sz="1600" dirty="0">
              <a:solidFill>
                <a:srgbClr val="000000"/>
              </a:solidFill>
              <a:cs typeface="Arial" pitchFamily="34" charset="0"/>
            </a:endParaRPr>
          </a:p>
          <a:p>
            <a:pPr lvl="1"/>
            <a:r>
              <a:rPr lang="en-US" sz="1600" dirty="0">
                <a:solidFill>
                  <a:srgbClr val="000000"/>
                </a:solidFill>
                <a:cs typeface="Arial" pitchFamily="34" charset="0"/>
              </a:rPr>
              <a:t>Add a public static method that returns a Collection of data.</a:t>
            </a:r>
            <a:r>
              <a:rPr lang="en-US" sz="1600" dirty="0">
                <a:solidFill>
                  <a:srgbClr val="000000"/>
                </a:solidFill>
              </a:rPr>
              <a:t> </a:t>
            </a:r>
            <a:endParaRPr lang="en-US" sz="1600" dirty="0" smtClean="0">
              <a:solidFill>
                <a:srgbClr val="000000"/>
              </a:solidFill>
            </a:endParaRPr>
          </a:p>
          <a:p>
            <a:pPr lvl="1"/>
            <a:endParaRPr lang="en-US" sz="1600" dirty="0">
              <a:solidFill>
                <a:srgbClr val="000000"/>
              </a:solidFill>
            </a:endParaRPr>
          </a:p>
          <a:p>
            <a:pPr lvl="2"/>
            <a:r>
              <a:rPr lang="en-US" sz="1400" dirty="0">
                <a:solidFill>
                  <a:srgbClr val="000000"/>
                </a:solidFill>
                <a:cs typeface="Arial" pitchFamily="34" charset="0"/>
              </a:rPr>
              <a:t>Each element of the collection must be an Array of the various parameters used for the test</a:t>
            </a:r>
            <a:r>
              <a:rPr lang="en-US" sz="1400" dirty="0" smtClean="0">
                <a:solidFill>
                  <a:srgbClr val="000000"/>
                </a:solidFill>
                <a:cs typeface="Arial" pitchFamily="34" charset="0"/>
              </a:rPr>
              <a:t>.</a:t>
            </a:r>
          </a:p>
          <a:p>
            <a:pPr lvl="2"/>
            <a:endParaRPr lang="en-US" sz="1400" dirty="0">
              <a:solidFill>
                <a:srgbClr val="000000"/>
              </a:solidFill>
              <a:cs typeface="Arial" pitchFamily="34" charset="0"/>
            </a:endParaRPr>
          </a:p>
          <a:p>
            <a:pPr lvl="1"/>
            <a:r>
              <a:rPr lang="en-US" sz="1600" dirty="0">
                <a:solidFill>
                  <a:srgbClr val="000000"/>
                </a:solidFill>
                <a:latin typeface="Candara"/>
                <a:cs typeface="Arial" pitchFamily="34" charset="0"/>
              </a:rPr>
              <a:t>Add a public constructor that uses the parameters</a:t>
            </a:r>
            <a:r>
              <a:rPr lang="en-US" dirty="0">
                <a:solidFill>
                  <a:srgbClr val="000000"/>
                </a:solidFill>
                <a:latin typeface="Candara"/>
                <a:cs typeface="Arial" pitchFamily="34" charset="0"/>
              </a:rPr>
              <a:t>.</a:t>
            </a:r>
          </a:p>
        </p:txBody>
      </p:sp>
    </p:spTree>
    <p:extLst>
      <p:ext uri="{BB962C8B-B14F-4D97-AF65-F5344CB8AC3E}">
        <p14:creationId xmlns:p14="http://schemas.microsoft.com/office/powerpoint/2010/main" val="2238580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18.3: Parameterized Tests</a:t>
            </a:r>
            <a:br>
              <a:rPr lang="en-US" sz="2000" dirty="0"/>
            </a:br>
            <a:r>
              <a:rPr lang="en-US" sz="2000" dirty="0"/>
              <a:t>Reusing Tests</a:t>
            </a:r>
          </a:p>
        </p:txBody>
      </p:sp>
      <p:sp>
        <p:nvSpPr>
          <p:cNvPr id="3" name="Content Placeholder 2"/>
          <p:cNvSpPr>
            <a:spLocks noGrp="1"/>
          </p:cNvSpPr>
          <p:nvPr>
            <p:ph idx="4294967295"/>
          </p:nvPr>
        </p:nvSpPr>
        <p:spPr>
          <a:xfrm>
            <a:off x="298450" y="1495425"/>
            <a:ext cx="8845550" cy="4643438"/>
          </a:xfrm>
        </p:spPr>
        <p:txBody>
          <a:bodyPr/>
          <a:lstStyle/>
          <a:p>
            <a:r>
              <a:rPr lang="en-US" sz="1800" dirty="0"/>
              <a:t>Example: </a:t>
            </a:r>
          </a:p>
          <a:p>
            <a:endParaRPr lang="en-US" dirty="0"/>
          </a:p>
        </p:txBody>
      </p:sp>
      <p:sp>
        <p:nvSpPr>
          <p:cNvPr id="271365" name="AutoShape 5"/>
          <p:cNvSpPr>
            <a:spLocks noChangeArrowheads="1"/>
          </p:cNvSpPr>
          <p:nvPr/>
        </p:nvSpPr>
        <p:spPr bwMode="auto">
          <a:xfrm>
            <a:off x="407988" y="2059916"/>
            <a:ext cx="7848600" cy="4121150"/>
          </a:xfrm>
          <a:prstGeom prst="roundRect">
            <a:avLst>
              <a:gd name="adj" fmla="val 16667"/>
            </a:avLst>
          </a:prstGeom>
          <a:noFill/>
          <a:ln w="19050" algn="ctr">
            <a:solidFill>
              <a:schemeClr val="tx1"/>
            </a:solidFill>
            <a:round/>
            <a:headEnd/>
            <a:tailEnd/>
          </a:ln>
          <a:effectLst/>
        </p:spPr>
        <p:txBody>
          <a:bodyPr anchor="ctr"/>
          <a:lstStyle/>
          <a:p>
            <a:pPr lvl="1">
              <a:lnSpc>
                <a:spcPct val="135000"/>
              </a:lnSpc>
              <a:spcBef>
                <a:spcPct val="20000"/>
              </a:spcBef>
            </a:pPr>
            <a:r>
              <a:rPr lang="en-US" sz="1400" dirty="0">
                <a:cs typeface="Arial" pitchFamily="34" charset="0"/>
              </a:rPr>
              <a:t>@RunWith(Parameterized.class)</a:t>
            </a:r>
          </a:p>
          <a:p>
            <a:pPr lvl="1">
              <a:lnSpc>
                <a:spcPct val="135000"/>
              </a:lnSpc>
              <a:spcBef>
                <a:spcPct val="20000"/>
              </a:spcBef>
            </a:pPr>
            <a:r>
              <a:rPr lang="en-US" sz="1400" dirty="0">
                <a:cs typeface="Arial" pitchFamily="34" charset="0"/>
              </a:rPr>
              <a:t> public class SomethingTest { </a:t>
            </a:r>
          </a:p>
          <a:p>
            <a:pPr lvl="1">
              <a:lnSpc>
                <a:spcPct val="135000"/>
              </a:lnSpc>
              <a:spcBef>
                <a:spcPct val="20000"/>
              </a:spcBef>
            </a:pPr>
            <a:r>
              <a:rPr lang="en-US" sz="1400" dirty="0">
                <a:cs typeface="Arial" pitchFamily="34" charset="0"/>
              </a:rPr>
              <a:t>@Parameters </a:t>
            </a:r>
          </a:p>
          <a:p>
            <a:pPr lvl="1">
              <a:lnSpc>
                <a:spcPct val="135000"/>
              </a:lnSpc>
              <a:spcBef>
                <a:spcPct val="20000"/>
              </a:spcBef>
            </a:pPr>
            <a:r>
              <a:rPr lang="en-US" sz="1400" dirty="0">
                <a:cs typeface="Arial" pitchFamily="34" charset="0"/>
              </a:rPr>
              <a:t>public static Collection&lt;Object[]&gt; data() { …. }</a:t>
            </a:r>
          </a:p>
          <a:p>
            <a:pPr lvl="1">
              <a:lnSpc>
                <a:spcPct val="135000"/>
              </a:lnSpc>
              <a:spcBef>
                <a:spcPct val="20000"/>
              </a:spcBef>
            </a:pPr>
            <a:r>
              <a:rPr lang="en-US" sz="1400" dirty="0">
                <a:cs typeface="Arial" pitchFamily="34" charset="0"/>
              </a:rPr>
              <a:t>public SomethingTest() </a:t>
            </a:r>
          </a:p>
          <a:p>
            <a:pPr lvl="1">
              <a:lnSpc>
                <a:spcPct val="135000"/>
              </a:lnSpc>
              <a:spcBef>
                <a:spcPct val="20000"/>
              </a:spcBef>
            </a:pPr>
            <a:r>
              <a:rPr lang="en-US" sz="1400" dirty="0">
                <a:cs typeface="Arial" pitchFamily="34" charset="0"/>
              </a:rPr>
              <a:t>{…..}</a:t>
            </a:r>
          </a:p>
          <a:p>
            <a:pPr lvl="1">
              <a:lnSpc>
                <a:spcPct val="135000"/>
              </a:lnSpc>
              <a:spcBef>
                <a:spcPct val="20000"/>
              </a:spcBef>
            </a:pPr>
            <a:r>
              <a:rPr lang="en-US" sz="1400" dirty="0">
                <a:cs typeface="Arial" pitchFamily="34" charset="0"/>
              </a:rPr>
              <a:t>@Test</a:t>
            </a:r>
          </a:p>
          <a:p>
            <a:pPr lvl="1">
              <a:lnSpc>
                <a:spcPct val="135000"/>
              </a:lnSpc>
              <a:spcBef>
                <a:spcPct val="20000"/>
              </a:spcBef>
            </a:pPr>
            <a:r>
              <a:rPr lang="en-US" sz="1400" dirty="0">
                <a:cs typeface="Arial" pitchFamily="34" charset="0"/>
              </a:rPr>
              <a:t>public void testValue()</a:t>
            </a:r>
          </a:p>
          <a:p>
            <a:pPr lvl="1">
              <a:lnSpc>
                <a:spcPct val="135000"/>
              </a:lnSpc>
              <a:spcBef>
                <a:spcPct val="20000"/>
              </a:spcBef>
            </a:pPr>
            <a:r>
              <a:rPr lang="en-US" sz="1400" dirty="0">
                <a:cs typeface="Arial" pitchFamily="34" charset="0"/>
              </a:rPr>
              <a:t>{…..}</a:t>
            </a:r>
          </a:p>
          <a:p>
            <a:pPr lvl="1">
              <a:lnSpc>
                <a:spcPct val="135000"/>
              </a:lnSpc>
              <a:spcBef>
                <a:spcPct val="20000"/>
              </a:spcBef>
            </a:pPr>
            <a:r>
              <a:rPr lang="en-US" sz="1400" dirty="0">
                <a:cs typeface="Arial" pitchFamily="34" charset="0"/>
              </a:rPr>
              <a:t>}</a:t>
            </a:r>
          </a:p>
        </p:txBody>
      </p:sp>
    </p:spTree>
    <p:extLst>
      <p:ext uri="{BB962C8B-B14F-4D97-AF65-F5344CB8AC3E}">
        <p14:creationId xmlns:p14="http://schemas.microsoft.com/office/powerpoint/2010/main" val="3465120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50850"/>
            <a:ext cx="8531225" cy="855663"/>
          </a:xfrm>
        </p:spPr>
        <p:txBody>
          <a:bodyPr>
            <a:normAutofit/>
          </a:bodyPr>
          <a:lstStyle/>
          <a:p>
            <a:r>
              <a:rPr lang="en-US" sz="2000" dirty="0"/>
              <a:t>18.4: Mocking Concepts </a:t>
            </a:r>
            <a:br>
              <a:rPr lang="en-US" sz="2000" dirty="0"/>
            </a:br>
            <a:r>
              <a:rPr lang="en-US" sz="2000" dirty="0"/>
              <a:t>Testing in Isolation</a:t>
            </a:r>
          </a:p>
        </p:txBody>
      </p:sp>
      <p:sp>
        <p:nvSpPr>
          <p:cNvPr id="273415" name="Rectangle 7"/>
          <p:cNvSpPr>
            <a:spLocks noGrp="1"/>
          </p:cNvSpPr>
          <p:nvPr>
            <p:ph idx="4294967295"/>
          </p:nvPr>
        </p:nvSpPr>
        <p:spPr>
          <a:xfrm>
            <a:off x="298450" y="1495425"/>
            <a:ext cx="8845550" cy="4643438"/>
          </a:xfrm>
        </p:spPr>
        <p:txBody>
          <a:bodyPr>
            <a:normAutofit/>
          </a:bodyPr>
          <a:lstStyle/>
          <a:p>
            <a:r>
              <a:rPr lang="en-US" sz="1800" dirty="0">
                <a:solidFill>
                  <a:schemeClr val="tx1"/>
                </a:solidFill>
                <a:latin typeface="Verdana" pitchFamily="34" charset="0"/>
                <a:ea typeface="Verdana" pitchFamily="34" charset="0"/>
                <a:cs typeface="Verdana" pitchFamily="34" charset="0"/>
              </a:rPr>
              <a:t>Unit Testing of any method should be ideally done in isolation from other methods</a:t>
            </a:r>
            <a:r>
              <a:rPr lang="en-US" sz="1800" dirty="0" smtClean="0">
                <a:solidFill>
                  <a:schemeClr val="tx1"/>
                </a:solidFill>
                <a:latin typeface="Verdana" pitchFamily="34" charset="0"/>
                <a:ea typeface="Verdana" pitchFamily="34" charset="0"/>
                <a:cs typeface="Verdana" pitchFamily="34" charset="0"/>
              </a:rPr>
              <a:t>.</a:t>
            </a:r>
          </a:p>
          <a:p>
            <a:endParaRPr lang="en-US" sz="1800" dirty="0">
              <a:solidFill>
                <a:schemeClr val="tx1"/>
              </a:solidFill>
              <a:latin typeface="Verdana" pitchFamily="34" charset="0"/>
              <a:ea typeface="Verdana" pitchFamily="34" charset="0"/>
              <a:cs typeface="Verdana" pitchFamily="34" charset="0"/>
            </a:endParaRPr>
          </a:p>
          <a:p>
            <a:r>
              <a:rPr lang="en-US" sz="1800" dirty="0">
                <a:solidFill>
                  <a:schemeClr val="tx1"/>
                </a:solidFill>
                <a:latin typeface="Verdana" pitchFamily="34" charset="0"/>
                <a:ea typeface="Verdana" pitchFamily="34" charset="0"/>
                <a:cs typeface="Verdana" pitchFamily="34" charset="0"/>
              </a:rPr>
              <a:t>For testing in isolation, you need to be independent of expensive resources.</a:t>
            </a:r>
          </a:p>
          <a:p>
            <a:r>
              <a:rPr lang="en-US" sz="1800" dirty="0">
                <a:solidFill>
                  <a:schemeClr val="tx1"/>
                </a:solidFill>
                <a:latin typeface="Verdana" pitchFamily="34" charset="0"/>
                <a:ea typeface="Verdana" pitchFamily="34" charset="0"/>
                <a:cs typeface="Verdana" pitchFamily="34" charset="0"/>
              </a:rPr>
              <a:t>Use mock objects to perform testing in isolation</a:t>
            </a:r>
            <a:r>
              <a:rPr lang="en-US" sz="1800" dirty="0" smtClean="0">
                <a:solidFill>
                  <a:schemeClr val="tx1"/>
                </a:solidFill>
                <a:latin typeface="Verdana" pitchFamily="34" charset="0"/>
                <a:ea typeface="Verdana" pitchFamily="34" charset="0"/>
                <a:cs typeface="Verdana" pitchFamily="34" charset="0"/>
              </a:rPr>
              <a:t>.</a:t>
            </a:r>
          </a:p>
          <a:p>
            <a:endParaRPr lang="en-US" sz="1800" dirty="0">
              <a:solidFill>
                <a:schemeClr val="tx1"/>
              </a:solidFill>
              <a:latin typeface="Verdana" pitchFamily="34" charset="0"/>
              <a:ea typeface="Verdana" pitchFamily="34" charset="0"/>
              <a:cs typeface="Verdana" pitchFamily="34" charset="0"/>
            </a:endParaRPr>
          </a:p>
          <a:p>
            <a:r>
              <a:rPr lang="en-US" sz="1800" dirty="0">
                <a:solidFill>
                  <a:schemeClr val="tx1"/>
                </a:solidFill>
                <a:latin typeface="Verdana" pitchFamily="34" charset="0"/>
                <a:ea typeface="Verdana" pitchFamily="34" charset="0"/>
                <a:cs typeface="Verdana" pitchFamily="34" charset="0"/>
              </a:rPr>
              <a:t>Mock object is created to represent an object that your code will be collaborating with. </a:t>
            </a:r>
          </a:p>
        </p:txBody>
      </p:sp>
    </p:spTree>
    <p:extLst>
      <p:ext uri="{BB962C8B-B14F-4D97-AF65-F5344CB8AC3E}">
        <p14:creationId xmlns:p14="http://schemas.microsoft.com/office/powerpoint/2010/main" val="5145795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18.4: Mocking Concepts</a:t>
            </a:r>
            <a:br>
              <a:rPr lang="en-US" sz="2000" dirty="0"/>
            </a:br>
            <a:r>
              <a:rPr lang="en-US" sz="2000" dirty="0"/>
              <a:t>Advantages of Using Mock Objects</a:t>
            </a:r>
          </a:p>
        </p:txBody>
      </p:sp>
      <p:sp>
        <p:nvSpPr>
          <p:cNvPr id="275467" name="Rectangle 11"/>
          <p:cNvSpPr>
            <a:spLocks noGrp="1"/>
          </p:cNvSpPr>
          <p:nvPr>
            <p:ph idx="4294967295"/>
          </p:nvPr>
        </p:nvSpPr>
        <p:spPr>
          <a:xfrm>
            <a:off x="298450" y="1495425"/>
            <a:ext cx="8845550" cy="4643438"/>
          </a:xfrm>
        </p:spPr>
        <p:txBody>
          <a:bodyPr/>
          <a:lstStyle/>
          <a:p>
            <a:r>
              <a:rPr lang="en-US" sz="1800" dirty="0">
                <a:solidFill>
                  <a:srgbClr val="000000"/>
                </a:solidFill>
                <a:latin typeface="Verdana" pitchFamily="34" charset="0"/>
                <a:ea typeface="Verdana" pitchFamily="34" charset="0"/>
                <a:cs typeface="Verdana" pitchFamily="34" charset="0"/>
              </a:rPr>
              <a:t>There are obvious advantages of using mock objects</a:t>
            </a:r>
            <a:r>
              <a:rPr lang="en-US" sz="1800" dirty="0" smtClean="0">
                <a:solidFill>
                  <a:srgbClr val="000000"/>
                </a:solidFill>
                <a:latin typeface="Verdana" pitchFamily="34" charset="0"/>
                <a:ea typeface="Verdana" pitchFamily="34" charset="0"/>
                <a:cs typeface="Verdana" pitchFamily="34" charset="0"/>
              </a:rPr>
              <a:t>:</a:t>
            </a:r>
          </a:p>
          <a:p>
            <a:endParaRPr lang="en-US" sz="1800" dirty="0">
              <a:solidFill>
                <a:srgbClr val="000000"/>
              </a:solidFill>
              <a:latin typeface="Verdana" pitchFamily="34" charset="0"/>
              <a:ea typeface="Verdana" pitchFamily="34" charset="0"/>
              <a:cs typeface="Verdana" pitchFamily="34" charset="0"/>
            </a:endParaRPr>
          </a:p>
          <a:p>
            <a:pPr lvl="1"/>
            <a:r>
              <a:rPr lang="en-US" sz="1600" dirty="0">
                <a:solidFill>
                  <a:srgbClr val="000000"/>
                </a:solidFill>
                <a:latin typeface="Verdana" pitchFamily="34" charset="0"/>
                <a:ea typeface="Verdana" pitchFamily="34" charset="0"/>
                <a:cs typeface="Verdana" pitchFamily="34" charset="0"/>
              </a:rPr>
              <a:t>You get the ability to test code that is not yet written</a:t>
            </a:r>
            <a:r>
              <a:rPr lang="en-US" sz="1600" dirty="0" smtClean="0">
                <a:solidFill>
                  <a:srgbClr val="000000"/>
                </a:solidFill>
                <a:latin typeface="Verdana" pitchFamily="34" charset="0"/>
                <a:ea typeface="Verdana" pitchFamily="34" charset="0"/>
                <a:cs typeface="Verdana" pitchFamily="34" charset="0"/>
              </a:rPr>
              <a:t>.</a:t>
            </a:r>
          </a:p>
          <a:p>
            <a:pPr lvl="1"/>
            <a:endParaRPr lang="en-US" sz="1600" dirty="0">
              <a:solidFill>
                <a:srgbClr val="000000"/>
              </a:solidFill>
              <a:latin typeface="Verdana" pitchFamily="34" charset="0"/>
              <a:ea typeface="Verdana" pitchFamily="34" charset="0"/>
              <a:cs typeface="Verdana" pitchFamily="34" charset="0"/>
            </a:endParaRPr>
          </a:p>
          <a:p>
            <a:pPr lvl="1"/>
            <a:r>
              <a:rPr lang="en-US" sz="1600" dirty="0">
                <a:solidFill>
                  <a:srgbClr val="000000"/>
                </a:solidFill>
                <a:latin typeface="Verdana" pitchFamily="34" charset="0"/>
                <a:ea typeface="Verdana" pitchFamily="34" charset="0"/>
                <a:cs typeface="Verdana" pitchFamily="34" charset="0"/>
              </a:rPr>
              <a:t>They help teams to unit test one part of the code independently</a:t>
            </a:r>
            <a:r>
              <a:rPr lang="en-US" sz="1600" dirty="0" smtClean="0">
                <a:solidFill>
                  <a:srgbClr val="000000"/>
                </a:solidFill>
                <a:latin typeface="Verdana" pitchFamily="34" charset="0"/>
                <a:ea typeface="Verdana" pitchFamily="34" charset="0"/>
                <a:cs typeface="Verdana" pitchFamily="34" charset="0"/>
              </a:rPr>
              <a:t>.</a:t>
            </a:r>
          </a:p>
          <a:p>
            <a:pPr lvl="1"/>
            <a:endParaRPr lang="en-US" sz="1600" dirty="0">
              <a:solidFill>
                <a:srgbClr val="000000"/>
              </a:solidFill>
              <a:latin typeface="Verdana" pitchFamily="34" charset="0"/>
              <a:ea typeface="Verdana" pitchFamily="34" charset="0"/>
              <a:cs typeface="Verdana" pitchFamily="34" charset="0"/>
            </a:endParaRPr>
          </a:p>
          <a:p>
            <a:pPr lvl="1"/>
            <a:r>
              <a:rPr lang="en-US" sz="1600" dirty="0">
                <a:solidFill>
                  <a:srgbClr val="000000"/>
                </a:solidFill>
                <a:latin typeface="Verdana" pitchFamily="34" charset="0"/>
                <a:ea typeface="Verdana" pitchFamily="34" charset="0"/>
                <a:cs typeface="Verdana" pitchFamily="34" charset="0"/>
              </a:rPr>
              <a:t>They help to write focused tests that will test only a single method</a:t>
            </a:r>
            <a:r>
              <a:rPr lang="en-US" sz="1600" dirty="0" smtClean="0">
                <a:solidFill>
                  <a:srgbClr val="000000"/>
                </a:solidFill>
                <a:latin typeface="Verdana" pitchFamily="34" charset="0"/>
                <a:ea typeface="Verdana" pitchFamily="34" charset="0"/>
                <a:cs typeface="Verdana" pitchFamily="34" charset="0"/>
              </a:rPr>
              <a:t>.</a:t>
            </a:r>
          </a:p>
          <a:p>
            <a:pPr lvl="1"/>
            <a:endParaRPr lang="en-US" sz="1600" dirty="0">
              <a:solidFill>
                <a:srgbClr val="000000"/>
              </a:solidFill>
              <a:latin typeface="Verdana" pitchFamily="34" charset="0"/>
              <a:ea typeface="Verdana" pitchFamily="34" charset="0"/>
              <a:cs typeface="Verdana" pitchFamily="34" charset="0"/>
            </a:endParaRPr>
          </a:p>
          <a:p>
            <a:pPr lvl="1"/>
            <a:r>
              <a:rPr lang="en-US" sz="1600" dirty="0">
                <a:solidFill>
                  <a:srgbClr val="000000"/>
                </a:solidFill>
                <a:latin typeface="Verdana" pitchFamily="34" charset="0"/>
                <a:ea typeface="Verdana" pitchFamily="34" charset="0"/>
                <a:cs typeface="Verdana" pitchFamily="34" charset="0"/>
              </a:rPr>
              <a:t>They are helpful when the application integrates with expensive external resources.</a:t>
            </a:r>
          </a:p>
        </p:txBody>
      </p:sp>
    </p:spTree>
    <p:extLst>
      <p:ext uri="{BB962C8B-B14F-4D97-AF65-F5344CB8AC3E}">
        <p14:creationId xmlns:p14="http://schemas.microsoft.com/office/powerpoint/2010/main" val="93085156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Read-Only]" id="{D3292766-270B-4FA8-9CD0-A0CA23B73C99}" vid="{7A6EF941-B764-40EF-9231-FE13B9BE4A46}"/>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Read-Only]" id="{D3292766-270B-4FA8-9CD0-A0CA23B73C99}" vid="{5572C6F8-95D3-4575-A970-AD9CE113CCF3}"/>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Read-Only]" id="{D3292766-270B-4FA8-9CD0-A0CA23B73C99}" vid="{32720BF2-BDBA-4E52-BE75-764A99B1354A}"/>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Read-Only]" id="{D3292766-270B-4FA8-9CD0-A0CA23B73C99}" vid="{5F23EB30-0194-47CE-A120-FBCBC7C6BA6F}"/>
    </a:ext>
  </a:extLst>
</a:theme>
</file>

<file path=ppt/theme/theme6.xml><?xml version="1.0" encoding="utf-8"?>
<a:theme xmlns:a="http://schemas.openxmlformats.org/drawingml/2006/main" name="1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7.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8.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9.xml><?xml version="1.0" encoding="utf-8"?>
<a:theme xmlns:a="http://schemas.openxmlformats.org/drawingml/2006/main" name="1_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Props1.xml><?xml version="1.0" encoding="utf-8"?>
<ds:datastoreItem xmlns:ds="http://schemas.openxmlformats.org/officeDocument/2006/customXml" ds:itemID="{1B673CDC-8BE6-4391-ABD9-A817C61AB8C9}"/>
</file>

<file path=customXml/itemProps2.xml><?xml version="1.0" encoding="utf-8"?>
<ds:datastoreItem xmlns:ds="http://schemas.openxmlformats.org/officeDocument/2006/customXml" ds:itemID="{0CECBC65-0C16-404C-A4CD-9E54ED953DA0}"/>
</file>

<file path=customXml/itemProps3.xml><?xml version="1.0" encoding="utf-8"?>
<ds:datastoreItem xmlns:ds="http://schemas.openxmlformats.org/officeDocument/2006/customXml" ds:itemID="{7C1830C8-F522-4AF4-83DD-915E4EE23EB4}"/>
</file>

<file path=docProps/app.xml><?xml version="1.0" encoding="utf-8"?>
<Properties xmlns="http://schemas.openxmlformats.org/officeDocument/2006/extended-properties" xmlns:vt="http://schemas.openxmlformats.org/officeDocument/2006/docPropsVTypes">
  <Template/>
  <TotalTime>17048</TotalTime>
  <Words>1565</Words>
  <Application>Microsoft Office PowerPoint</Application>
  <PresentationFormat>On-screen Show (4:3)</PresentationFormat>
  <Paragraphs>274</Paragraphs>
  <Slides>16</Slides>
  <Notes>16</Notes>
  <HiddenSlides>0</HiddenSlides>
  <MMClips>0</MMClips>
  <ScaleCrop>false</ScaleCrop>
  <HeadingPairs>
    <vt:vector size="6" baseType="variant">
      <vt:variant>
        <vt:lpstr>Theme</vt:lpstr>
      </vt:variant>
      <vt:variant>
        <vt:i4>9</vt:i4>
      </vt:variant>
      <vt:variant>
        <vt:lpstr>Embedded OLE Servers</vt:lpstr>
      </vt:variant>
      <vt:variant>
        <vt:i4>1</vt:i4>
      </vt:variant>
      <vt:variant>
        <vt:lpstr>Slide Titles</vt:lpstr>
      </vt:variant>
      <vt:variant>
        <vt:i4>16</vt:i4>
      </vt:variant>
    </vt:vector>
  </HeadingPairs>
  <TitlesOfParts>
    <vt:vector size="26" baseType="lpstr">
      <vt:lpstr>2_Corporate Presentation Template (4x3 - Normal)</vt:lpstr>
      <vt:lpstr>Capgemini 2017_Cover slides</vt:lpstr>
      <vt:lpstr>Section slides</vt:lpstr>
      <vt:lpstr>Content Layouts</vt:lpstr>
      <vt:lpstr>Content and Image Layouts</vt:lpstr>
      <vt:lpstr>1_Capgemini 2017_Cover slides</vt:lpstr>
      <vt:lpstr>1_Section slides</vt:lpstr>
      <vt:lpstr>1_Content Layouts</vt:lpstr>
      <vt:lpstr>1_Content and Image Layouts</vt:lpstr>
      <vt:lpstr>think-cell Slide</vt:lpstr>
      <vt:lpstr>Core Java 8    and   Development Tools</vt:lpstr>
      <vt:lpstr>Lesson Objectives</vt:lpstr>
      <vt:lpstr>18.1: Advanced Testing Concepts Composing Test into Test Suites</vt:lpstr>
      <vt:lpstr>18.2: Test Suites Composing Test into Test Suites</vt:lpstr>
      <vt:lpstr>18.2: Test Suites  Demo</vt:lpstr>
      <vt:lpstr>18.3: Parameterized Tests Reusing Tests</vt:lpstr>
      <vt:lpstr>18.3: Parameterized Tests Reusing Tests</vt:lpstr>
      <vt:lpstr>18.4: Mocking Concepts  Testing in Isolation</vt:lpstr>
      <vt:lpstr>18.4: Mocking Concepts Advantages of Using Mock Objects</vt:lpstr>
      <vt:lpstr>18.4: Mocking Concepts EasyMock Objects in JUnit</vt:lpstr>
      <vt:lpstr>18.4: Mocking Concepts EasyMock Objects in JUnit</vt:lpstr>
      <vt:lpstr>18.4: Mocking Concepts Mock Objects in JUnit</vt:lpstr>
      <vt:lpstr>18.4: Mocking Concepts Demo</vt:lpstr>
      <vt:lpstr>Summary</vt:lpstr>
      <vt:lpstr>Review Question</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363</cp:revision>
  <cp:lastPrinted>2016-07-13T13:51:01Z</cp:lastPrinted>
  <dcterms:created xsi:type="dcterms:W3CDTF">2012-05-18T02:59:15Z</dcterms:created>
  <dcterms:modified xsi:type="dcterms:W3CDTF">2018-04-04T11:52:43Z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ies>
</file>